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726" r:id="rId2"/>
    <p:sldId id="2245" r:id="rId3"/>
    <p:sldId id="257" r:id="rId4"/>
    <p:sldId id="2246" r:id="rId5"/>
    <p:sldId id="259" r:id="rId6"/>
    <p:sldId id="260" r:id="rId7"/>
    <p:sldId id="1568" r:id="rId8"/>
    <p:sldId id="1569" r:id="rId9"/>
    <p:sldId id="1570" r:id="rId10"/>
    <p:sldId id="1519" r:id="rId11"/>
    <p:sldId id="1520" r:id="rId12"/>
    <p:sldId id="1521" r:id="rId13"/>
    <p:sldId id="1522" r:id="rId14"/>
    <p:sldId id="1523" r:id="rId15"/>
    <p:sldId id="1524" r:id="rId16"/>
    <p:sldId id="1525" r:id="rId17"/>
    <p:sldId id="1526" r:id="rId18"/>
    <p:sldId id="1527" r:id="rId19"/>
    <p:sldId id="1528" r:id="rId20"/>
    <p:sldId id="1529" r:id="rId21"/>
    <p:sldId id="1530" r:id="rId22"/>
    <p:sldId id="1531" r:id="rId23"/>
    <p:sldId id="1532" r:id="rId24"/>
    <p:sldId id="1533" r:id="rId25"/>
    <p:sldId id="1534" r:id="rId26"/>
    <p:sldId id="1535" r:id="rId27"/>
    <p:sldId id="1536" r:id="rId28"/>
    <p:sldId id="1537" r:id="rId29"/>
    <p:sldId id="1692" r:id="rId30"/>
    <p:sldId id="1562" r:id="rId31"/>
    <p:sldId id="2239" r:id="rId32"/>
    <p:sldId id="1821" r:id="rId33"/>
    <p:sldId id="1777" r:id="rId34"/>
    <p:sldId id="2247" r:id="rId35"/>
    <p:sldId id="2241" r:id="rId36"/>
    <p:sldId id="2242" r:id="rId37"/>
    <p:sldId id="2243" r:id="rId38"/>
    <p:sldId id="2244" r:id="rId39"/>
    <p:sldId id="1769" r:id="rId40"/>
    <p:sldId id="1782" r:id="rId41"/>
    <p:sldId id="176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01" autoAdjust="0"/>
    <p:restoredTop sz="94660"/>
  </p:normalViewPr>
  <p:slideViewPr>
    <p:cSldViewPr snapToGrid="0">
      <p:cViewPr varScale="1">
        <p:scale>
          <a:sx n="64" d="100"/>
          <a:sy n="64" d="100"/>
        </p:scale>
        <p:origin x="1056" y="48"/>
      </p:cViewPr>
      <p:guideLst/>
    </p:cSldViewPr>
  </p:slideViewPr>
  <p:notesTextViewPr>
    <p:cViewPr>
      <p:scale>
        <a:sx n="3" d="2"/>
        <a:sy n="3" d="2"/>
      </p:scale>
      <p:origin x="0" y="0"/>
    </p:cViewPr>
  </p:notesTextViewPr>
  <p:sorterViewPr>
    <p:cViewPr varScale="1">
      <p:scale>
        <a:sx n="100" d="100"/>
        <a:sy n="100" d="100"/>
      </p:scale>
      <p:origin x="0" y="-1388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D8F4D-B7A9-47A4-B94C-088625742BEE}" type="datetimeFigureOut">
              <a:rPr lang="en-US" smtClean="0"/>
              <a:t>10/16/2023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C033D3-5084-473C-AC66-2DAB14355DE6}" type="slidenum">
              <a:rPr lang="en-US" smtClean="0"/>
              <a:t>‹#›</a:t>
            </a:fld>
            <a:endParaRPr lang="en-US"/>
          </a:p>
        </p:txBody>
      </p:sp>
    </p:spTree>
    <p:extLst>
      <p:ext uri="{BB962C8B-B14F-4D97-AF65-F5344CB8AC3E}">
        <p14:creationId xmlns:p14="http://schemas.microsoft.com/office/powerpoint/2010/main" val="363883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8A9CCC-DBF7-F44D-9018-F84A8883F62A}" type="slidenum">
              <a:rPr lang="en-US" smtClean="0"/>
              <a:t>3</a:t>
            </a:fld>
            <a:endParaRPr lang="en-US"/>
          </a:p>
        </p:txBody>
      </p:sp>
    </p:spTree>
    <p:extLst>
      <p:ext uri="{BB962C8B-B14F-4D97-AF65-F5344CB8AC3E}">
        <p14:creationId xmlns:p14="http://schemas.microsoft.com/office/powerpoint/2010/main" val="4036764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01700B3-56D5-4CD0-9DC8-E79C222A1D96}" type="datetime1">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36024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5DED6E-5D55-4976-B823-67B1645B8743}" type="datetime1">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541427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948732-0D0E-44C0-AC0A-3B0C5D26FCE2}" type="datetime1">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439024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75A83C-2473-48B8-974F-D7A62AF3FD20}" type="datetime1">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967639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D3B34B2-B851-44AD-85AC-B2BEA938E881}" type="datetime1">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7976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8AA0991-E6DF-422A-B88F-4F5949CD97E7}" type="datetime1">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91574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EC41A41-E9FA-4B22-8610-4AF5B4B85F1A}" type="datetime1">
              <a:rPr lang="en-US" smtClean="0"/>
              <a:t>10/16/2023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814145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0523DF-C693-4B25-9508-C04906E105F8}" type="datetime1">
              <a:rPr lang="en-US" smtClean="0"/>
              <a:t>10/16/2023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577638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EA731-CE58-4975-ACCD-1189B7755D49}" type="datetime1">
              <a:rPr lang="en-US" smtClean="0"/>
              <a:t>10/16/2023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348001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F7FA62-7233-473D-87D1-BC96ABEC6B47}" type="datetime1">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481839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4055F7-6E5F-4658-A3E9-54BE2DA10064}" type="datetime1">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664727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C09423-E255-4B4C-BFD9-AE9CE400864B}" type="datetime1">
              <a:rPr lang="en-US" smtClean="0"/>
              <a:t>10/16/2023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7C6A6E-F6BB-4697-B856-8A66036D8304}" type="slidenum">
              <a:rPr lang="en-US" smtClean="0"/>
              <a:t>‹#›</a:t>
            </a:fld>
            <a:endParaRPr lang="en-US"/>
          </a:p>
        </p:txBody>
      </p:sp>
    </p:spTree>
    <p:extLst>
      <p:ext uri="{BB962C8B-B14F-4D97-AF65-F5344CB8AC3E}">
        <p14:creationId xmlns:p14="http://schemas.microsoft.com/office/powerpoint/2010/main" val="2661569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6.em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emf"/><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emf"/><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em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79" y="365126"/>
            <a:ext cx="11925701" cy="395270"/>
          </a:xfrm>
        </p:spPr>
        <p:txBody>
          <a:bodyPr>
            <a:normAutofit fontScale="90000"/>
          </a:bodyPr>
          <a:lstStyle/>
          <a:p>
            <a:r>
              <a:rPr lang="en-US" dirty="0"/>
              <a:t>Agenda for GEOG260/360 GIS &amp; Land Change Models</a:t>
            </a:r>
          </a:p>
        </p:txBody>
      </p:sp>
      <p:sp>
        <p:nvSpPr>
          <p:cNvPr id="3" name="Content Placeholder 2"/>
          <p:cNvSpPr>
            <a:spLocks noGrp="1"/>
          </p:cNvSpPr>
          <p:nvPr>
            <p:ph idx="1"/>
          </p:nvPr>
        </p:nvSpPr>
        <p:spPr>
          <a:xfrm>
            <a:off x="0" y="760396"/>
            <a:ext cx="12191999" cy="6097604"/>
          </a:xfrm>
        </p:spPr>
        <p:txBody>
          <a:bodyPr>
            <a:normAutofit/>
          </a:bodyPr>
          <a:lstStyle/>
          <a:p>
            <a:pPr marL="0" indent="0">
              <a:buNone/>
            </a:pPr>
            <a:r>
              <a:rPr lang="en-US" dirty="0"/>
              <a:t>October 16</a:t>
            </a:r>
          </a:p>
          <a:p>
            <a:pPr marL="457200" lvl="1" indent="0">
              <a:buNone/>
            </a:pPr>
            <a:r>
              <a:rPr lang="en-US" dirty="0"/>
              <a:t>See assignment 5</a:t>
            </a:r>
          </a:p>
          <a:p>
            <a:pPr marL="457200" lvl="1" indent="0">
              <a:buNone/>
            </a:pPr>
            <a:r>
              <a:rPr lang="en-US" dirty="0"/>
              <a:t>Discuss Assignment 6</a:t>
            </a:r>
          </a:p>
          <a:p>
            <a:pPr marL="0" indent="0">
              <a:buNone/>
            </a:pPr>
            <a:r>
              <a:rPr lang="en-US" dirty="0"/>
              <a:t>October 18</a:t>
            </a:r>
          </a:p>
          <a:p>
            <a:pPr marL="457200" lvl="1" indent="0">
              <a:buNone/>
            </a:pPr>
            <a:r>
              <a:rPr lang="en-US" dirty="0"/>
              <a:t>Submit Assignment 6 by 4pm on Canvas</a:t>
            </a:r>
          </a:p>
          <a:p>
            <a:pPr marL="457200" lvl="1" indent="0">
              <a:buNone/>
            </a:pPr>
            <a:r>
              <a:rPr lang="en-US" dirty="0"/>
              <a:t>Get instructions for Assignment 7</a:t>
            </a:r>
          </a:p>
          <a:p>
            <a:pPr marL="0" indent="0">
              <a:buNone/>
            </a:pPr>
            <a:r>
              <a:rPr lang="en-US" dirty="0"/>
              <a:t>October 23</a:t>
            </a:r>
          </a:p>
          <a:p>
            <a:pPr marL="457200" lvl="1" indent="0">
              <a:buNone/>
            </a:pPr>
            <a:r>
              <a:rPr lang="en-US" dirty="0"/>
              <a:t>Discuss Assignment 7</a:t>
            </a:r>
          </a:p>
          <a:p>
            <a:pPr marL="0" indent="0">
              <a:buNone/>
            </a:pPr>
            <a:r>
              <a:rPr lang="en-US" dirty="0"/>
              <a:t>October 25</a:t>
            </a:r>
          </a:p>
          <a:p>
            <a:pPr marL="457200" lvl="1" indent="0">
              <a:buNone/>
            </a:pPr>
            <a:r>
              <a:rPr lang="en-US" dirty="0"/>
              <a:t>Submit Assignment 7 by 4pm on Canvas</a:t>
            </a:r>
          </a:p>
          <a:p>
            <a:pPr marL="457200" lvl="1" indent="0">
              <a:buNone/>
            </a:pPr>
            <a:r>
              <a:rPr lang="en-US" dirty="0"/>
              <a:t>Get instructions for Assignment 8</a:t>
            </a:r>
          </a:p>
        </p:txBody>
      </p:sp>
      <p:sp>
        <p:nvSpPr>
          <p:cNvPr id="4" name="Slide Number Placeholder 3"/>
          <p:cNvSpPr>
            <a:spLocks noGrp="1"/>
          </p:cNvSpPr>
          <p:nvPr>
            <p:ph type="sldNum" sz="quarter" idx="12"/>
          </p:nvPr>
        </p:nvSpPr>
        <p:spPr/>
        <p:txBody>
          <a:bodyPr/>
          <a:lstStyle/>
          <a:p>
            <a:fld id="{D47C6A6E-F6BB-4697-B856-8A66036D8304}" type="slidenum">
              <a:rPr lang="en-US" smtClean="0"/>
              <a:t>1</a:t>
            </a:fld>
            <a:endParaRPr lang="en-US"/>
          </a:p>
        </p:txBody>
      </p:sp>
    </p:spTree>
    <p:extLst>
      <p:ext uri="{BB962C8B-B14F-4D97-AF65-F5344CB8AC3E}">
        <p14:creationId xmlns:p14="http://schemas.microsoft.com/office/powerpoint/2010/main" val="2317816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Assignment 6</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10</a:t>
            </a:fld>
            <a:endParaRPr lang="en-US"/>
          </a:p>
        </p:txBody>
      </p:sp>
    </p:spTree>
    <p:extLst>
      <p:ext uri="{BB962C8B-B14F-4D97-AF65-F5344CB8AC3E}">
        <p14:creationId xmlns:p14="http://schemas.microsoft.com/office/powerpoint/2010/main" val="1563471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Exactly three transitions are positive</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11</a:t>
            </a:fld>
            <a:endParaRPr lang="en-US"/>
          </a:p>
        </p:txBody>
      </p:sp>
    </p:spTree>
    <p:extLst>
      <p:ext uri="{BB962C8B-B14F-4D97-AF65-F5344CB8AC3E}">
        <p14:creationId xmlns:p14="http://schemas.microsoft.com/office/powerpoint/2010/main" val="2620577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1106752" cy="365124"/>
          </a:xfrm>
        </p:spPr>
        <p:txBody>
          <a:bodyPr>
            <a:normAutofit fontScale="90000"/>
          </a:bodyPr>
          <a:lstStyle/>
          <a:p>
            <a:r>
              <a:rPr lang="en-US" dirty="0"/>
              <a:t>Click Group all, so distance determines all transitions.</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12</a:t>
            </a:fld>
            <a:endParaRPr lang="en-US"/>
          </a:p>
        </p:txBody>
      </p:sp>
    </p:spTree>
    <p:extLst>
      <p:ext uri="{BB962C8B-B14F-4D97-AF65-F5344CB8AC3E}">
        <p14:creationId xmlns:p14="http://schemas.microsoft.com/office/powerpoint/2010/main" val="2881856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Assignment 6</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13</a:t>
            </a:fld>
            <a:endParaRPr lang="en-US"/>
          </a:p>
        </p:txBody>
      </p:sp>
    </p:spTree>
    <p:extLst>
      <p:ext uri="{BB962C8B-B14F-4D97-AF65-F5344CB8AC3E}">
        <p14:creationId xmlns:p14="http://schemas.microsoft.com/office/powerpoint/2010/main" val="2254804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Assignment 6</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14</a:t>
            </a:fld>
            <a:endParaRPr lang="en-US"/>
          </a:p>
        </p:txBody>
      </p:sp>
    </p:spTree>
    <p:extLst>
      <p:ext uri="{BB962C8B-B14F-4D97-AF65-F5344CB8AC3E}">
        <p14:creationId xmlns:p14="http://schemas.microsoft.com/office/powerpoint/2010/main" val="3951674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2" name="Title 1"/>
          <p:cNvSpPr>
            <a:spLocks noGrp="1"/>
          </p:cNvSpPr>
          <p:nvPr>
            <p:ph type="title"/>
          </p:nvPr>
        </p:nvSpPr>
        <p:spPr>
          <a:xfrm>
            <a:off x="0" y="315967"/>
            <a:ext cx="12192000" cy="365123"/>
          </a:xfrm>
        </p:spPr>
        <p:txBody>
          <a:bodyPr>
            <a:noAutofit/>
          </a:bodyPr>
          <a:lstStyle/>
          <a:p>
            <a:r>
              <a:rPr lang="en-US" sz="3600" dirty="0"/>
              <a:t>This illustrates Logistic Regression without sampling.</a:t>
            </a:r>
            <a:br>
              <a:rPr lang="en-US" sz="3600" dirty="0"/>
            </a:br>
            <a:r>
              <a:rPr lang="en-US" sz="3600" dirty="0"/>
              <a:t>Assignment 6 uses SVM and Decision Forest.</a:t>
            </a:r>
          </a:p>
        </p:txBody>
      </p:sp>
      <p:sp>
        <p:nvSpPr>
          <p:cNvPr id="4" name="Slide Number Placeholder 3"/>
          <p:cNvSpPr>
            <a:spLocks noGrp="1"/>
          </p:cNvSpPr>
          <p:nvPr>
            <p:ph type="sldNum" sz="quarter" idx="12"/>
          </p:nvPr>
        </p:nvSpPr>
        <p:spPr/>
        <p:txBody>
          <a:bodyPr/>
          <a:lstStyle/>
          <a:p>
            <a:fld id="{D47C6A6E-F6BB-4697-B856-8A66036D8304}" type="slidenum">
              <a:rPr lang="en-US" smtClean="0"/>
              <a:t>15</a:t>
            </a:fld>
            <a:endParaRPr lang="en-US"/>
          </a:p>
        </p:txBody>
      </p:sp>
    </p:spTree>
    <p:extLst>
      <p:ext uri="{BB962C8B-B14F-4D97-AF65-F5344CB8AC3E}">
        <p14:creationId xmlns:p14="http://schemas.microsoft.com/office/powerpoint/2010/main" val="2897868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2" name="Title 1"/>
          <p:cNvSpPr>
            <a:spLocks noGrp="1"/>
          </p:cNvSpPr>
          <p:nvPr>
            <p:ph type="title"/>
          </p:nvPr>
        </p:nvSpPr>
        <p:spPr>
          <a:xfrm>
            <a:off x="0" y="325799"/>
            <a:ext cx="12192000" cy="365123"/>
          </a:xfrm>
        </p:spPr>
        <p:txBody>
          <a:bodyPr>
            <a:normAutofit fontScale="90000"/>
          </a:bodyPr>
          <a:lstStyle/>
          <a:p>
            <a:pPr algn="ctr"/>
            <a:r>
              <a:rPr lang="en-US" dirty="0"/>
              <a:t>Prediction Date is 1999, which makes the duration of calibration interval the same as the prediction interval</a:t>
            </a:r>
          </a:p>
        </p:txBody>
      </p:sp>
      <p:sp>
        <p:nvSpPr>
          <p:cNvPr id="4" name="Slide Number Placeholder 3"/>
          <p:cNvSpPr>
            <a:spLocks noGrp="1"/>
          </p:cNvSpPr>
          <p:nvPr>
            <p:ph type="sldNum" sz="quarter" idx="12"/>
          </p:nvPr>
        </p:nvSpPr>
        <p:spPr/>
        <p:txBody>
          <a:bodyPr/>
          <a:lstStyle/>
          <a:p>
            <a:fld id="{D47C6A6E-F6BB-4697-B856-8A66036D8304}" type="slidenum">
              <a:rPr lang="en-US" smtClean="0"/>
              <a:t>16</a:t>
            </a:fld>
            <a:endParaRPr lang="en-US"/>
          </a:p>
        </p:txBody>
      </p:sp>
    </p:spTree>
    <p:extLst>
      <p:ext uri="{BB962C8B-B14F-4D97-AF65-F5344CB8AC3E}">
        <p14:creationId xmlns:p14="http://schemas.microsoft.com/office/powerpoint/2010/main" val="1014702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56567" t="17022" r="20931" b="58076"/>
          <a:stretch/>
        </p:blipFill>
        <p:spPr>
          <a:xfrm>
            <a:off x="1973179" y="1596863"/>
            <a:ext cx="8347713" cy="5196364"/>
          </a:xfrm>
          <a:prstGeom prst="rect">
            <a:avLst/>
          </a:prstGeom>
        </p:spPr>
      </p:pic>
      <p:sp>
        <p:nvSpPr>
          <p:cNvPr id="2" name="Title 1"/>
          <p:cNvSpPr>
            <a:spLocks noGrp="1"/>
          </p:cNvSpPr>
          <p:nvPr>
            <p:ph type="title"/>
          </p:nvPr>
        </p:nvSpPr>
        <p:spPr>
          <a:xfrm>
            <a:off x="134754" y="365126"/>
            <a:ext cx="11829448" cy="883571"/>
          </a:xfrm>
        </p:spPr>
        <p:txBody>
          <a:bodyPr>
            <a:noAutofit/>
          </a:bodyPr>
          <a:lstStyle/>
          <a:p>
            <a:r>
              <a:rPr lang="en-US" sz="3600" dirty="0"/>
              <a:t>Markov Matrix gives the proportion, not probability, of the earlier category in each row that transitions to a later category in the column. Other and Built compete to gain from Forest.</a:t>
            </a:r>
          </a:p>
        </p:txBody>
      </p:sp>
      <p:sp>
        <p:nvSpPr>
          <p:cNvPr id="4" name="Slide Number Placeholder 3"/>
          <p:cNvSpPr>
            <a:spLocks noGrp="1"/>
          </p:cNvSpPr>
          <p:nvPr>
            <p:ph type="sldNum" sz="quarter" idx="12"/>
          </p:nvPr>
        </p:nvSpPr>
        <p:spPr/>
        <p:txBody>
          <a:bodyPr/>
          <a:lstStyle/>
          <a:p>
            <a:fld id="{D47C6A6E-F6BB-4697-B856-8A66036D8304}" type="slidenum">
              <a:rPr lang="en-US" smtClean="0"/>
              <a:t>17</a:t>
            </a:fld>
            <a:endParaRPr lang="en-US"/>
          </a:p>
        </p:txBody>
      </p:sp>
    </p:spTree>
    <p:extLst>
      <p:ext uri="{BB962C8B-B14F-4D97-AF65-F5344CB8AC3E}">
        <p14:creationId xmlns:p14="http://schemas.microsoft.com/office/powerpoint/2010/main" val="629082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Use CROSSTAB to create validation map</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18</a:t>
            </a:fld>
            <a:endParaRPr lang="en-US"/>
          </a:p>
        </p:txBody>
      </p:sp>
    </p:spTree>
    <p:extLst>
      <p:ext uri="{BB962C8B-B14F-4D97-AF65-F5344CB8AC3E}">
        <p14:creationId xmlns:p14="http://schemas.microsoft.com/office/powerpoint/2010/main" val="168238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Interpret each combination</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19</a:t>
            </a:fld>
            <a:endParaRPr lang="en-US"/>
          </a:p>
        </p:txBody>
      </p:sp>
    </p:spTree>
    <p:extLst>
      <p:ext uri="{BB962C8B-B14F-4D97-AF65-F5344CB8AC3E}">
        <p14:creationId xmlns:p14="http://schemas.microsoft.com/office/powerpoint/2010/main" val="889445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BCAEADB-328A-4EA0-817F-8D184F5C723D}"/>
              </a:ext>
            </a:extLst>
          </p:cNvPr>
          <p:cNvPicPr>
            <a:picLocks noGrp="1" noChangeAspect="1"/>
          </p:cNvPicPr>
          <p:nvPr>
            <p:ph idx="1"/>
          </p:nvPr>
        </p:nvPicPr>
        <p:blipFill>
          <a:blip r:embed="rId2"/>
          <a:stretch>
            <a:fillRect/>
          </a:stretch>
        </p:blipFill>
        <p:spPr>
          <a:xfrm>
            <a:off x="944215" y="108222"/>
            <a:ext cx="9144000" cy="6640840"/>
          </a:xfrm>
          <a:prstGeom prst="rect">
            <a:avLst/>
          </a:prstGeom>
        </p:spPr>
      </p:pic>
      <p:sp>
        <p:nvSpPr>
          <p:cNvPr id="4" name="Slide Number Placeholder 3">
            <a:extLst>
              <a:ext uri="{FF2B5EF4-FFF2-40B4-BE49-F238E27FC236}">
                <a16:creationId xmlns:a16="http://schemas.microsoft.com/office/drawing/2014/main" id="{13FA6277-8EC7-4C4A-A649-5C6B51D8B5FA}"/>
              </a:ext>
            </a:extLst>
          </p:cNvPr>
          <p:cNvSpPr>
            <a:spLocks noGrp="1"/>
          </p:cNvSpPr>
          <p:nvPr>
            <p:ph type="sldNum" sz="quarter" idx="12"/>
          </p:nvPr>
        </p:nvSpPr>
        <p:spPr/>
        <p:txBody>
          <a:bodyPr/>
          <a:lstStyle/>
          <a:p>
            <a:fld id="{D47C6A6E-F6BB-4697-B856-8A66036D8304}" type="slidenum">
              <a:rPr lang="en-US" smtClean="0"/>
              <a:t>2</a:t>
            </a:fld>
            <a:endParaRPr lang="en-US"/>
          </a:p>
        </p:txBody>
      </p:sp>
    </p:spTree>
    <p:extLst>
      <p:ext uri="{BB962C8B-B14F-4D97-AF65-F5344CB8AC3E}">
        <p14:creationId xmlns:p14="http://schemas.microsoft.com/office/powerpoint/2010/main" val="856799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5966"/>
            <a:ext cx="10515600" cy="379513"/>
          </a:xfrm>
        </p:spPr>
        <p:txBody>
          <a:bodyPr>
            <a:noAutofit/>
          </a:bodyPr>
          <a:lstStyle/>
          <a:p>
            <a:r>
              <a:rPr lang="en-US" sz="3200" dirty="0"/>
              <a:t>1 | 1 | 1 is a Correct Rejection of Forest </a:t>
            </a:r>
            <a:br>
              <a:rPr lang="en-US" sz="3200" dirty="0"/>
            </a:br>
            <a:r>
              <a:rPr lang="en-US" sz="3200" dirty="0"/>
              <a:t>2 | 2 | 2 is a Correct Rejection of what? </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20</a:t>
            </a:fld>
            <a:endParaRPr lang="en-US"/>
          </a:p>
        </p:txBody>
      </p:sp>
    </p:spTree>
    <p:extLst>
      <p:ext uri="{BB962C8B-B14F-4D97-AF65-F5344CB8AC3E}">
        <p14:creationId xmlns:p14="http://schemas.microsoft.com/office/powerpoint/2010/main" val="3629312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349910" y="1579581"/>
            <a:ext cx="8440010" cy="5143203"/>
          </a:xfrm>
          <a:prstGeom prst="rect">
            <a:avLst/>
          </a:prstGeom>
        </p:spPr>
      </p:pic>
      <p:sp>
        <p:nvSpPr>
          <p:cNvPr id="2" name="Title 1"/>
          <p:cNvSpPr>
            <a:spLocks noGrp="1"/>
          </p:cNvSpPr>
          <p:nvPr>
            <p:ph type="title"/>
          </p:nvPr>
        </p:nvSpPr>
        <p:spPr>
          <a:xfrm>
            <a:off x="0" y="135216"/>
            <a:ext cx="12192000" cy="1683752"/>
          </a:xfrm>
        </p:spPr>
        <p:txBody>
          <a:bodyPr>
            <a:noAutofit/>
          </a:bodyPr>
          <a:lstStyle/>
          <a:p>
            <a:r>
              <a:rPr lang="en-US" sz="2800" dirty="0"/>
              <a:t>This map is validation of simulation that uses Logistic Regression.</a:t>
            </a:r>
            <a:br>
              <a:rPr lang="en-US" sz="2800" dirty="0"/>
            </a:br>
            <a:r>
              <a:rPr lang="en-US" sz="2800" dirty="0"/>
              <a:t>Wrong Hit is reference change simulated as change to the wrong gaining category.</a:t>
            </a:r>
            <a:br>
              <a:rPr lang="en-US" sz="2800" dirty="0"/>
            </a:br>
            <a:r>
              <a:rPr lang="en-US" sz="2800" dirty="0"/>
              <a:t>Unpredicted is a transition that exists in the reference change during 1985-1999 but that LCM did not try to predict, perhaps because the transition did not exist during 1971-1985.</a:t>
            </a:r>
          </a:p>
        </p:txBody>
      </p:sp>
      <p:sp>
        <p:nvSpPr>
          <p:cNvPr id="4" name="Slide Number Placeholder 3"/>
          <p:cNvSpPr>
            <a:spLocks noGrp="1"/>
          </p:cNvSpPr>
          <p:nvPr>
            <p:ph type="sldNum" sz="quarter" idx="12"/>
          </p:nvPr>
        </p:nvSpPr>
        <p:spPr/>
        <p:txBody>
          <a:bodyPr/>
          <a:lstStyle/>
          <a:p>
            <a:fld id="{D47C6A6E-F6BB-4697-B856-8A66036D8304}" type="slidenum">
              <a:rPr lang="en-US" smtClean="0"/>
              <a:t>21</a:t>
            </a:fld>
            <a:endParaRPr lang="en-US"/>
          </a:p>
        </p:txBody>
      </p:sp>
    </p:spTree>
    <p:extLst>
      <p:ext uri="{BB962C8B-B14F-4D97-AF65-F5344CB8AC3E}">
        <p14:creationId xmlns:p14="http://schemas.microsoft.com/office/powerpoint/2010/main" val="10692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462648"/>
          </a:xfrm>
        </p:spPr>
        <p:txBody>
          <a:bodyPr>
            <a:normAutofit fontScale="90000"/>
          </a:bodyPr>
          <a:lstStyle/>
          <a:p>
            <a:r>
              <a:rPr lang="en-US" dirty="0"/>
              <a:t>Forest to Other transition potential</a:t>
            </a:r>
          </a:p>
        </p:txBody>
      </p:sp>
      <p:sp>
        <p:nvSpPr>
          <p:cNvPr id="3" name="Text Placeholder 2"/>
          <p:cNvSpPr>
            <a:spLocks noGrp="1"/>
          </p:cNvSpPr>
          <p:nvPr>
            <p:ph type="body" idx="1"/>
          </p:nvPr>
        </p:nvSpPr>
        <p:spPr/>
        <p:txBody>
          <a:bodyPr/>
          <a:lstStyle/>
          <a:p>
            <a:r>
              <a:rPr lang="en-US" dirty="0"/>
              <a:t>Start of extrapolation</a:t>
            </a:r>
          </a:p>
        </p:txBody>
      </p:sp>
      <p:pic>
        <p:nvPicPr>
          <p:cNvPr id="8" name="Content Placeholder 7"/>
          <p:cNvPicPr>
            <a:picLocks noGrp="1" noChangeAspect="1"/>
          </p:cNvPicPr>
          <p:nvPr>
            <p:ph sz="half" idx="2"/>
          </p:nvPr>
        </p:nvPicPr>
        <p:blipFill>
          <a:blip r:embed="rId2"/>
          <a:stretch>
            <a:fillRect/>
          </a:stretch>
        </p:blipFill>
        <p:spPr>
          <a:xfrm>
            <a:off x="665164" y="2505075"/>
            <a:ext cx="4814208" cy="4303989"/>
          </a:xfrm>
          <a:prstGeom prst="rect">
            <a:avLst/>
          </a:prstGeom>
        </p:spPr>
      </p:pic>
      <p:sp>
        <p:nvSpPr>
          <p:cNvPr id="5" name="Text Placeholder 4"/>
          <p:cNvSpPr>
            <a:spLocks noGrp="1"/>
          </p:cNvSpPr>
          <p:nvPr>
            <p:ph type="body" sz="quarter" idx="3"/>
          </p:nvPr>
        </p:nvSpPr>
        <p:spPr/>
        <p:txBody>
          <a:bodyPr>
            <a:normAutofit lnSpcReduction="10000"/>
          </a:bodyPr>
          <a:lstStyle/>
          <a:p>
            <a:r>
              <a:rPr lang="en-US" dirty="0"/>
              <a:t>Positive values are Forest at 1985.</a:t>
            </a:r>
          </a:p>
          <a:p>
            <a:r>
              <a:rPr lang="en-US" dirty="0"/>
              <a:t>Non-Forest at 1985 is zero.</a:t>
            </a:r>
          </a:p>
        </p:txBody>
      </p:sp>
      <p:sp>
        <p:nvSpPr>
          <p:cNvPr id="7" name="Slide Number Placeholder 6"/>
          <p:cNvSpPr>
            <a:spLocks noGrp="1"/>
          </p:cNvSpPr>
          <p:nvPr>
            <p:ph type="sldNum" sz="quarter" idx="12"/>
          </p:nvPr>
        </p:nvSpPr>
        <p:spPr/>
        <p:txBody>
          <a:bodyPr/>
          <a:lstStyle/>
          <a:p>
            <a:fld id="{D47C6A6E-F6BB-4697-B856-8A66036D8304}" type="slidenum">
              <a:rPr lang="en-US" smtClean="0"/>
              <a:t>22</a:t>
            </a:fld>
            <a:endParaRPr lang="en-US"/>
          </a:p>
        </p:txBody>
      </p:sp>
      <p:pic>
        <p:nvPicPr>
          <p:cNvPr id="6" name="Content Placeholder 5"/>
          <p:cNvPicPr>
            <a:picLocks noGrp="1" noChangeAspect="1"/>
          </p:cNvPicPr>
          <p:nvPr>
            <p:ph sz="quarter" idx="4"/>
          </p:nvPr>
        </p:nvPicPr>
        <p:blipFill>
          <a:blip r:embed="rId3"/>
          <a:stretch>
            <a:fillRect/>
          </a:stretch>
        </p:blipFill>
        <p:spPr>
          <a:xfrm>
            <a:off x="5552148" y="2892380"/>
            <a:ext cx="5109894" cy="3916684"/>
          </a:xfrm>
          <a:prstGeom prst="rect">
            <a:avLst/>
          </a:prstGeom>
        </p:spPr>
      </p:pic>
    </p:spTree>
    <p:extLst>
      <p:ext uri="{BB962C8B-B14F-4D97-AF65-F5344CB8AC3E}">
        <p14:creationId xmlns:p14="http://schemas.microsoft.com/office/powerpoint/2010/main" val="2827475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462648"/>
          </a:xfrm>
        </p:spPr>
        <p:txBody>
          <a:bodyPr>
            <a:normAutofit fontScale="90000"/>
          </a:bodyPr>
          <a:lstStyle/>
          <a:p>
            <a:r>
              <a:rPr lang="en-US" dirty="0"/>
              <a:t>Forest to Built transition potential</a:t>
            </a:r>
          </a:p>
        </p:txBody>
      </p:sp>
      <p:sp>
        <p:nvSpPr>
          <p:cNvPr id="3" name="Text Placeholder 2"/>
          <p:cNvSpPr>
            <a:spLocks noGrp="1"/>
          </p:cNvSpPr>
          <p:nvPr>
            <p:ph type="body" idx="1"/>
          </p:nvPr>
        </p:nvSpPr>
        <p:spPr/>
        <p:txBody>
          <a:bodyPr/>
          <a:lstStyle/>
          <a:p>
            <a:r>
              <a:rPr lang="en-US" dirty="0"/>
              <a:t>Start of extrapolation</a:t>
            </a:r>
          </a:p>
        </p:txBody>
      </p:sp>
      <p:pic>
        <p:nvPicPr>
          <p:cNvPr id="8" name="Content Placeholder 7"/>
          <p:cNvPicPr>
            <a:picLocks noGrp="1" noChangeAspect="1"/>
          </p:cNvPicPr>
          <p:nvPr>
            <p:ph sz="half" idx="2"/>
          </p:nvPr>
        </p:nvPicPr>
        <p:blipFill>
          <a:blip r:embed="rId2"/>
          <a:stretch>
            <a:fillRect/>
          </a:stretch>
        </p:blipFill>
        <p:spPr>
          <a:xfrm>
            <a:off x="665163" y="2505075"/>
            <a:ext cx="4814208" cy="4303989"/>
          </a:xfrm>
          <a:prstGeom prst="rect">
            <a:avLst/>
          </a:prstGeom>
        </p:spPr>
      </p:pic>
      <p:sp>
        <p:nvSpPr>
          <p:cNvPr id="5" name="Text Placeholder 4"/>
          <p:cNvSpPr>
            <a:spLocks noGrp="1"/>
          </p:cNvSpPr>
          <p:nvPr>
            <p:ph type="body" sz="quarter" idx="3"/>
          </p:nvPr>
        </p:nvSpPr>
        <p:spPr/>
        <p:txBody>
          <a:bodyPr>
            <a:normAutofit lnSpcReduction="10000"/>
          </a:bodyPr>
          <a:lstStyle/>
          <a:p>
            <a:r>
              <a:rPr lang="en-US" dirty="0"/>
              <a:t>Positive values are Forest at 1985.</a:t>
            </a:r>
          </a:p>
          <a:p>
            <a:r>
              <a:rPr lang="en-US" dirty="0"/>
              <a:t>Non-Forest at 1985 is zero.</a:t>
            </a:r>
          </a:p>
        </p:txBody>
      </p:sp>
      <p:sp>
        <p:nvSpPr>
          <p:cNvPr id="7" name="Slide Number Placeholder 6"/>
          <p:cNvSpPr>
            <a:spLocks noGrp="1"/>
          </p:cNvSpPr>
          <p:nvPr>
            <p:ph type="sldNum" sz="quarter" idx="12"/>
          </p:nvPr>
        </p:nvSpPr>
        <p:spPr/>
        <p:txBody>
          <a:bodyPr/>
          <a:lstStyle/>
          <a:p>
            <a:fld id="{D47C6A6E-F6BB-4697-B856-8A66036D8304}" type="slidenum">
              <a:rPr lang="en-US" smtClean="0"/>
              <a:t>23</a:t>
            </a:fld>
            <a:endParaRPr lang="en-US"/>
          </a:p>
        </p:txBody>
      </p:sp>
      <p:pic>
        <p:nvPicPr>
          <p:cNvPr id="6" name="Content Placeholder 5"/>
          <p:cNvPicPr>
            <a:picLocks noGrp="1" noChangeAspect="1"/>
          </p:cNvPicPr>
          <p:nvPr>
            <p:ph sz="quarter" idx="4"/>
          </p:nvPr>
        </p:nvPicPr>
        <p:blipFill>
          <a:blip r:embed="rId3"/>
          <a:stretch>
            <a:fillRect/>
          </a:stretch>
        </p:blipFill>
        <p:spPr>
          <a:xfrm>
            <a:off x="5552148" y="2892380"/>
            <a:ext cx="5109894" cy="3916684"/>
          </a:xfrm>
          <a:prstGeom prst="rect">
            <a:avLst/>
          </a:prstGeom>
        </p:spPr>
      </p:pic>
    </p:spTree>
    <p:extLst>
      <p:ext uri="{BB962C8B-B14F-4D97-AF65-F5344CB8AC3E}">
        <p14:creationId xmlns:p14="http://schemas.microsoft.com/office/powerpoint/2010/main" val="3419313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462648"/>
          </a:xfrm>
        </p:spPr>
        <p:txBody>
          <a:bodyPr>
            <a:normAutofit fontScale="90000"/>
          </a:bodyPr>
          <a:lstStyle/>
          <a:p>
            <a:r>
              <a:rPr lang="en-US"/>
              <a:t>Other </a:t>
            </a:r>
            <a:r>
              <a:rPr lang="en-US" dirty="0"/>
              <a:t>to Built transition potential</a:t>
            </a:r>
          </a:p>
        </p:txBody>
      </p:sp>
      <p:sp>
        <p:nvSpPr>
          <p:cNvPr id="3" name="Text Placeholder 2"/>
          <p:cNvSpPr>
            <a:spLocks noGrp="1"/>
          </p:cNvSpPr>
          <p:nvPr>
            <p:ph type="body" idx="1"/>
          </p:nvPr>
        </p:nvSpPr>
        <p:spPr/>
        <p:txBody>
          <a:bodyPr/>
          <a:lstStyle/>
          <a:p>
            <a:r>
              <a:rPr lang="en-US" dirty="0"/>
              <a:t>Start of extrapolation</a:t>
            </a:r>
          </a:p>
        </p:txBody>
      </p:sp>
      <p:pic>
        <p:nvPicPr>
          <p:cNvPr id="9" name="Content Placeholder 8"/>
          <p:cNvPicPr>
            <a:picLocks noGrp="1" noChangeAspect="1"/>
          </p:cNvPicPr>
          <p:nvPr>
            <p:ph sz="half" idx="2"/>
          </p:nvPr>
        </p:nvPicPr>
        <p:blipFill>
          <a:blip r:embed="rId2"/>
          <a:stretch>
            <a:fillRect/>
          </a:stretch>
        </p:blipFill>
        <p:spPr>
          <a:xfrm>
            <a:off x="665163" y="2498791"/>
            <a:ext cx="4821237" cy="4310274"/>
          </a:xfrm>
          <a:prstGeom prst="rect">
            <a:avLst/>
          </a:prstGeom>
        </p:spPr>
      </p:pic>
      <p:sp>
        <p:nvSpPr>
          <p:cNvPr id="5" name="Text Placeholder 4"/>
          <p:cNvSpPr>
            <a:spLocks noGrp="1"/>
          </p:cNvSpPr>
          <p:nvPr>
            <p:ph type="body" sz="quarter" idx="3"/>
          </p:nvPr>
        </p:nvSpPr>
        <p:spPr/>
        <p:txBody>
          <a:bodyPr>
            <a:normAutofit lnSpcReduction="10000"/>
          </a:bodyPr>
          <a:lstStyle/>
          <a:p>
            <a:r>
              <a:rPr lang="en-US" dirty="0"/>
              <a:t>Positive values are Other at 1985.</a:t>
            </a:r>
          </a:p>
          <a:p>
            <a:r>
              <a:rPr lang="en-US" dirty="0"/>
              <a:t>Non-Other at 1985 is zero.</a:t>
            </a:r>
          </a:p>
        </p:txBody>
      </p:sp>
      <p:sp>
        <p:nvSpPr>
          <p:cNvPr id="7" name="Slide Number Placeholder 6"/>
          <p:cNvSpPr>
            <a:spLocks noGrp="1"/>
          </p:cNvSpPr>
          <p:nvPr>
            <p:ph type="sldNum" sz="quarter" idx="12"/>
          </p:nvPr>
        </p:nvSpPr>
        <p:spPr/>
        <p:txBody>
          <a:bodyPr/>
          <a:lstStyle/>
          <a:p>
            <a:fld id="{D47C6A6E-F6BB-4697-B856-8A66036D8304}" type="slidenum">
              <a:rPr lang="en-US" smtClean="0"/>
              <a:t>24</a:t>
            </a:fld>
            <a:endParaRPr lang="en-US"/>
          </a:p>
        </p:txBody>
      </p:sp>
      <p:pic>
        <p:nvPicPr>
          <p:cNvPr id="6" name="Content Placeholder 5"/>
          <p:cNvPicPr>
            <a:picLocks noGrp="1" noChangeAspect="1"/>
          </p:cNvPicPr>
          <p:nvPr>
            <p:ph sz="quarter" idx="4"/>
          </p:nvPr>
        </p:nvPicPr>
        <p:blipFill>
          <a:blip r:embed="rId3"/>
          <a:stretch>
            <a:fillRect/>
          </a:stretch>
        </p:blipFill>
        <p:spPr>
          <a:xfrm>
            <a:off x="5552146" y="2892380"/>
            <a:ext cx="5109896" cy="3916685"/>
          </a:xfrm>
          <a:prstGeom prst="rect">
            <a:avLst/>
          </a:prstGeom>
        </p:spPr>
      </p:pic>
    </p:spTree>
    <p:extLst>
      <p:ext uri="{BB962C8B-B14F-4D97-AF65-F5344CB8AC3E}">
        <p14:creationId xmlns:p14="http://schemas.microsoft.com/office/powerpoint/2010/main" val="3091898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3291"/>
            <a:ext cx="12192000" cy="336960"/>
          </a:xfrm>
        </p:spPr>
        <p:txBody>
          <a:bodyPr>
            <a:noAutofit/>
          </a:bodyPr>
          <a:lstStyle/>
          <a:p>
            <a:r>
              <a:rPr lang="en-US" sz="3600" dirty="0"/>
              <a:t>Logistic Regression transition potential from Forest to Other </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25</a:t>
            </a:fld>
            <a:endParaRPr lang="en-US"/>
          </a:p>
        </p:txBody>
      </p:sp>
    </p:spTree>
    <p:extLst>
      <p:ext uri="{BB962C8B-B14F-4D97-AF65-F5344CB8AC3E}">
        <p14:creationId xmlns:p14="http://schemas.microsoft.com/office/powerpoint/2010/main" val="2647482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578772"/>
          </a:xfrm>
        </p:spPr>
        <p:txBody>
          <a:bodyPr>
            <a:noAutofit/>
          </a:bodyPr>
          <a:lstStyle/>
          <a:p>
            <a:r>
              <a:rPr lang="en-US" sz="3600" dirty="0"/>
              <a:t>Logistic Regression transition potential from Forest to Other </a:t>
            </a:r>
          </a:p>
        </p:txBody>
      </p:sp>
      <p:sp>
        <p:nvSpPr>
          <p:cNvPr id="3" name="Text Placeholder 2"/>
          <p:cNvSpPr>
            <a:spLocks noGrp="1"/>
          </p:cNvSpPr>
          <p:nvPr>
            <p:ph type="body" idx="1"/>
          </p:nvPr>
        </p:nvSpPr>
        <p:spPr/>
        <p:txBody>
          <a:bodyPr/>
          <a:lstStyle/>
          <a:p>
            <a:r>
              <a:rPr lang="en-US" dirty="0"/>
              <a:t>Transition Potential versus distance</a:t>
            </a:r>
          </a:p>
        </p:txBody>
      </p:sp>
      <p:sp>
        <p:nvSpPr>
          <p:cNvPr id="5" name="Text Placeholder 4"/>
          <p:cNvSpPr>
            <a:spLocks noGrp="1"/>
          </p:cNvSpPr>
          <p:nvPr>
            <p:ph type="body" sz="quarter" idx="3"/>
          </p:nvPr>
        </p:nvSpPr>
        <p:spPr/>
        <p:txBody>
          <a:bodyPr>
            <a:normAutofit lnSpcReduction="10000"/>
          </a:bodyPr>
          <a:lstStyle/>
          <a:p>
            <a:r>
              <a:rPr lang="en-US" dirty="0"/>
              <a:t>Positive values are Forest at 1985.</a:t>
            </a:r>
          </a:p>
          <a:p>
            <a:r>
              <a:rPr lang="en-US" dirty="0"/>
              <a:t>Non-Forest at 1985 is zero.</a:t>
            </a:r>
          </a:p>
        </p:txBody>
      </p:sp>
      <p:sp>
        <p:nvSpPr>
          <p:cNvPr id="7" name="Slide Number Placeholder 6"/>
          <p:cNvSpPr>
            <a:spLocks noGrp="1"/>
          </p:cNvSpPr>
          <p:nvPr>
            <p:ph type="sldNum" sz="quarter" idx="12"/>
          </p:nvPr>
        </p:nvSpPr>
        <p:spPr/>
        <p:txBody>
          <a:bodyPr/>
          <a:lstStyle/>
          <a:p>
            <a:fld id="{D47C6A6E-F6BB-4697-B856-8A66036D8304}" type="slidenum">
              <a:rPr lang="en-US" smtClean="0"/>
              <a:t>26</a:t>
            </a:fld>
            <a:endParaRPr lang="en-US"/>
          </a:p>
        </p:txBody>
      </p:sp>
      <p:pic>
        <p:nvPicPr>
          <p:cNvPr id="6" name="Content Placeholder 5"/>
          <p:cNvPicPr>
            <a:picLocks noGrp="1" noChangeAspect="1"/>
          </p:cNvPicPr>
          <p:nvPr>
            <p:ph sz="quarter" idx="4"/>
          </p:nvPr>
        </p:nvPicPr>
        <p:blipFill>
          <a:blip r:embed="rId2"/>
          <a:stretch>
            <a:fillRect/>
          </a:stretch>
        </p:blipFill>
        <p:spPr>
          <a:xfrm>
            <a:off x="5552148" y="2892380"/>
            <a:ext cx="5109894" cy="3916684"/>
          </a:xfrm>
          <a:prstGeom prst="rect">
            <a:avLst/>
          </a:prstGeom>
        </p:spPr>
      </p:pic>
      <p:pic>
        <p:nvPicPr>
          <p:cNvPr id="9" name="Content Placeholder 8"/>
          <p:cNvPicPr>
            <a:picLocks noGrp="1" noChangeAspect="1"/>
          </p:cNvPicPr>
          <p:nvPr>
            <p:ph sz="half" idx="2"/>
          </p:nvPr>
        </p:nvPicPr>
        <p:blipFill>
          <a:blip r:embed="rId3"/>
          <a:stretch>
            <a:fillRect/>
          </a:stretch>
        </p:blipFill>
        <p:spPr>
          <a:xfrm>
            <a:off x="0" y="2963749"/>
            <a:ext cx="5997575" cy="3217799"/>
          </a:xfrm>
          <a:prstGeom prst="rect">
            <a:avLst/>
          </a:prstGeom>
        </p:spPr>
      </p:pic>
    </p:spTree>
    <p:extLst>
      <p:ext uri="{BB962C8B-B14F-4D97-AF65-F5344CB8AC3E}">
        <p14:creationId xmlns:p14="http://schemas.microsoft.com/office/powerpoint/2010/main" val="3119290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12192000" cy="460784"/>
          </a:xfrm>
        </p:spPr>
        <p:txBody>
          <a:bodyPr>
            <a:normAutofit fontScale="90000"/>
          </a:bodyPr>
          <a:lstStyle/>
          <a:p>
            <a:r>
              <a:rPr lang="en-US" dirty="0"/>
              <a:t>Logistic Regression transition potential from Forest to Built</a:t>
            </a:r>
          </a:p>
        </p:txBody>
      </p:sp>
      <p:sp>
        <p:nvSpPr>
          <p:cNvPr id="3" name="Text Placeholder 2"/>
          <p:cNvSpPr>
            <a:spLocks noGrp="1"/>
          </p:cNvSpPr>
          <p:nvPr>
            <p:ph type="body" idx="1"/>
          </p:nvPr>
        </p:nvSpPr>
        <p:spPr/>
        <p:txBody>
          <a:bodyPr/>
          <a:lstStyle/>
          <a:p>
            <a:r>
              <a:rPr lang="en-US" dirty="0"/>
              <a:t>Transition Potential versus distance</a:t>
            </a:r>
          </a:p>
        </p:txBody>
      </p:sp>
      <p:sp>
        <p:nvSpPr>
          <p:cNvPr id="5" name="Text Placeholder 4"/>
          <p:cNvSpPr>
            <a:spLocks noGrp="1"/>
          </p:cNvSpPr>
          <p:nvPr>
            <p:ph type="body" sz="quarter" idx="3"/>
          </p:nvPr>
        </p:nvSpPr>
        <p:spPr/>
        <p:txBody>
          <a:bodyPr>
            <a:normAutofit lnSpcReduction="10000"/>
          </a:bodyPr>
          <a:lstStyle/>
          <a:p>
            <a:r>
              <a:rPr lang="en-US" dirty="0"/>
              <a:t>Positive values are Forest at 1985.</a:t>
            </a:r>
          </a:p>
          <a:p>
            <a:r>
              <a:rPr lang="en-US" dirty="0"/>
              <a:t>Non-Forest at 1985 is zero.</a:t>
            </a:r>
          </a:p>
        </p:txBody>
      </p:sp>
      <p:sp>
        <p:nvSpPr>
          <p:cNvPr id="7" name="Slide Number Placeholder 6"/>
          <p:cNvSpPr>
            <a:spLocks noGrp="1"/>
          </p:cNvSpPr>
          <p:nvPr>
            <p:ph type="sldNum" sz="quarter" idx="12"/>
          </p:nvPr>
        </p:nvSpPr>
        <p:spPr/>
        <p:txBody>
          <a:bodyPr/>
          <a:lstStyle/>
          <a:p>
            <a:fld id="{D47C6A6E-F6BB-4697-B856-8A66036D8304}" type="slidenum">
              <a:rPr lang="en-US" smtClean="0"/>
              <a:t>27</a:t>
            </a:fld>
            <a:endParaRPr lang="en-US"/>
          </a:p>
        </p:txBody>
      </p:sp>
      <p:pic>
        <p:nvPicPr>
          <p:cNvPr id="6" name="Content Placeholder 5"/>
          <p:cNvPicPr>
            <a:picLocks noGrp="1" noChangeAspect="1"/>
          </p:cNvPicPr>
          <p:nvPr>
            <p:ph sz="quarter" idx="4"/>
          </p:nvPr>
        </p:nvPicPr>
        <p:blipFill>
          <a:blip r:embed="rId2"/>
          <a:stretch>
            <a:fillRect/>
          </a:stretch>
        </p:blipFill>
        <p:spPr>
          <a:xfrm>
            <a:off x="5552148" y="2892380"/>
            <a:ext cx="5109894" cy="3916684"/>
          </a:xfrm>
          <a:prstGeom prst="rect">
            <a:avLst/>
          </a:prstGeom>
        </p:spPr>
      </p:pic>
      <p:pic>
        <p:nvPicPr>
          <p:cNvPr id="9" name="Content Placeholder 8"/>
          <p:cNvPicPr>
            <a:picLocks noGrp="1" noChangeAspect="1"/>
          </p:cNvPicPr>
          <p:nvPr>
            <p:ph sz="half" idx="2"/>
          </p:nvPr>
        </p:nvPicPr>
        <p:blipFill>
          <a:blip r:embed="rId3"/>
          <a:stretch>
            <a:fillRect/>
          </a:stretch>
        </p:blipFill>
        <p:spPr>
          <a:xfrm>
            <a:off x="0" y="2963749"/>
            <a:ext cx="5997575" cy="3217799"/>
          </a:xfrm>
          <a:prstGeom prst="rect">
            <a:avLst/>
          </a:prstGeom>
        </p:spPr>
      </p:pic>
    </p:spTree>
    <p:extLst>
      <p:ext uri="{BB962C8B-B14F-4D97-AF65-F5344CB8AC3E}">
        <p14:creationId xmlns:p14="http://schemas.microsoft.com/office/powerpoint/2010/main" val="305175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09257"/>
            <a:ext cx="12192000" cy="462648"/>
          </a:xfrm>
        </p:spPr>
        <p:txBody>
          <a:bodyPr>
            <a:noAutofit/>
          </a:bodyPr>
          <a:lstStyle/>
          <a:p>
            <a:r>
              <a:rPr lang="en-US" sz="3600" dirty="0"/>
              <a:t>Other to Built transition potentials are zero for 1985 Other.</a:t>
            </a:r>
            <a:br>
              <a:rPr lang="en-US" sz="3600" dirty="0"/>
            </a:br>
            <a:r>
              <a:rPr lang="en-US" sz="3600" dirty="0"/>
              <a:t>Forest to Built transitional potentials are zero for 1985 Forest.</a:t>
            </a:r>
          </a:p>
        </p:txBody>
      </p:sp>
      <p:sp>
        <p:nvSpPr>
          <p:cNvPr id="3" name="Text Placeholder 2"/>
          <p:cNvSpPr>
            <a:spLocks noGrp="1"/>
          </p:cNvSpPr>
          <p:nvPr>
            <p:ph type="body" idx="1"/>
          </p:nvPr>
        </p:nvSpPr>
        <p:spPr/>
        <p:txBody>
          <a:bodyPr/>
          <a:lstStyle/>
          <a:p>
            <a:r>
              <a:rPr lang="en-US" dirty="0"/>
              <a:t>Transition Potential versus distance</a:t>
            </a:r>
          </a:p>
        </p:txBody>
      </p:sp>
      <p:sp>
        <p:nvSpPr>
          <p:cNvPr id="5" name="Text Placeholder 4"/>
          <p:cNvSpPr>
            <a:spLocks noGrp="1"/>
          </p:cNvSpPr>
          <p:nvPr>
            <p:ph type="body" sz="quarter" idx="3"/>
          </p:nvPr>
        </p:nvSpPr>
        <p:spPr/>
        <p:txBody>
          <a:bodyPr>
            <a:normAutofit lnSpcReduction="10000"/>
          </a:bodyPr>
          <a:lstStyle/>
          <a:p>
            <a:r>
              <a:rPr lang="en-US" dirty="0"/>
              <a:t>Positive values are Other at 1985.</a:t>
            </a:r>
          </a:p>
          <a:p>
            <a:r>
              <a:rPr lang="en-US" dirty="0"/>
              <a:t>Non-Other at 1985 is zero.</a:t>
            </a:r>
          </a:p>
        </p:txBody>
      </p:sp>
      <p:sp>
        <p:nvSpPr>
          <p:cNvPr id="7" name="Slide Number Placeholder 6"/>
          <p:cNvSpPr>
            <a:spLocks noGrp="1"/>
          </p:cNvSpPr>
          <p:nvPr>
            <p:ph type="sldNum" sz="quarter" idx="12"/>
          </p:nvPr>
        </p:nvSpPr>
        <p:spPr/>
        <p:txBody>
          <a:bodyPr/>
          <a:lstStyle/>
          <a:p>
            <a:fld id="{D47C6A6E-F6BB-4697-B856-8A66036D8304}" type="slidenum">
              <a:rPr lang="en-US" smtClean="0"/>
              <a:t>28</a:t>
            </a:fld>
            <a:endParaRPr lang="en-US"/>
          </a:p>
        </p:txBody>
      </p:sp>
      <p:pic>
        <p:nvPicPr>
          <p:cNvPr id="6" name="Content Placeholder 5"/>
          <p:cNvPicPr>
            <a:picLocks noGrp="1" noChangeAspect="1"/>
          </p:cNvPicPr>
          <p:nvPr>
            <p:ph sz="quarter" idx="4"/>
          </p:nvPr>
        </p:nvPicPr>
        <p:blipFill>
          <a:blip r:embed="rId2"/>
          <a:stretch>
            <a:fillRect/>
          </a:stretch>
        </p:blipFill>
        <p:spPr>
          <a:xfrm>
            <a:off x="5552146" y="2892380"/>
            <a:ext cx="5109896" cy="3916685"/>
          </a:xfrm>
          <a:prstGeom prst="rect">
            <a:avLst/>
          </a:prstGeom>
        </p:spPr>
      </p:pic>
      <p:pic>
        <p:nvPicPr>
          <p:cNvPr id="8" name="Content Placeholder 7"/>
          <p:cNvPicPr>
            <a:picLocks noGrp="1" noChangeAspect="1"/>
          </p:cNvPicPr>
          <p:nvPr>
            <p:ph sz="half" idx="2"/>
          </p:nvPr>
        </p:nvPicPr>
        <p:blipFill>
          <a:blip r:embed="rId3"/>
          <a:stretch>
            <a:fillRect/>
          </a:stretch>
        </p:blipFill>
        <p:spPr>
          <a:xfrm>
            <a:off x="0" y="2963749"/>
            <a:ext cx="5997575" cy="3217799"/>
          </a:xfrm>
          <a:prstGeom prst="rect">
            <a:avLst/>
          </a:prstGeom>
        </p:spPr>
      </p:pic>
    </p:spTree>
    <p:extLst>
      <p:ext uri="{BB962C8B-B14F-4D97-AF65-F5344CB8AC3E}">
        <p14:creationId xmlns:p14="http://schemas.microsoft.com/office/powerpoint/2010/main" val="2142763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AEE1-0ED4-4B57-B1D0-895352451C1A}"/>
              </a:ext>
            </a:extLst>
          </p:cNvPr>
          <p:cNvSpPr>
            <a:spLocks noGrp="1"/>
          </p:cNvSpPr>
          <p:nvPr>
            <p:ph type="title"/>
          </p:nvPr>
        </p:nvSpPr>
        <p:spPr/>
        <p:txBody>
          <a:bodyPr/>
          <a:lstStyle/>
          <a:p>
            <a:r>
              <a:rPr lang="en-US" dirty="0"/>
              <a:t>Definitions of Overfit and Underfit</a:t>
            </a:r>
          </a:p>
        </p:txBody>
      </p:sp>
      <p:sp>
        <p:nvSpPr>
          <p:cNvPr id="3" name="Content Placeholder 2">
            <a:extLst>
              <a:ext uri="{FF2B5EF4-FFF2-40B4-BE49-F238E27FC236}">
                <a16:creationId xmlns:a16="http://schemas.microsoft.com/office/drawing/2014/main" id="{DE5BA478-DA06-479D-8B50-B164E9359FC0}"/>
              </a:ext>
            </a:extLst>
          </p:cNvPr>
          <p:cNvSpPr>
            <a:spLocks noGrp="1"/>
          </p:cNvSpPr>
          <p:nvPr>
            <p:ph idx="1"/>
          </p:nvPr>
        </p:nvSpPr>
        <p:spPr>
          <a:xfrm>
            <a:off x="0" y="1825625"/>
            <a:ext cx="12191999" cy="4351338"/>
          </a:xfrm>
        </p:spPr>
        <p:txBody>
          <a:bodyPr>
            <a:noAutofit/>
          </a:bodyPr>
          <a:lstStyle/>
          <a:p>
            <a:pPr marL="0" indent="0">
              <a:buNone/>
            </a:pPr>
            <a:r>
              <a:rPr lang="en-US" sz="3600" dirty="0"/>
              <a:t>A mathematical relationship is </a:t>
            </a:r>
            <a:r>
              <a:rPr lang="en-US" sz="3600" b="1" dirty="0">
                <a:solidFill>
                  <a:srgbClr val="FF0000"/>
                </a:solidFill>
              </a:rPr>
              <a:t>overfit</a:t>
            </a:r>
            <a:r>
              <a:rPr lang="en-US" sz="3600" dirty="0"/>
              <a:t> to the calibration data when the mathematical relationship is specific to the calibration data to a level of detail that is not important for the purpose, which frequently is to extrapolate. </a:t>
            </a:r>
          </a:p>
          <a:p>
            <a:pPr marL="0" indent="0">
              <a:buNone/>
            </a:pPr>
            <a:endParaRPr lang="en-US" sz="3600" dirty="0"/>
          </a:p>
          <a:p>
            <a:pPr marL="0" indent="0">
              <a:buNone/>
            </a:pPr>
            <a:r>
              <a:rPr lang="en-US" sz="3600" dirty="0"/>
              <a:t>A mathematical relationship is </a:t>
            </a:r>
            <a:r>
              <a:rPr lang="en-US" sz="3600" b="1" dirty="0">
                <a:solidFill>
                  <a:srgbClr val="FF0000"/>
                </a:solidFill>
              </a:rPr>
              <a:t>underfit</a:t>
            </a:r>
            <a:r>
              <a:rPr lang="en-US" sz="3600" dirty="0"/>
              <a:t> to the calibration data when the mathematical relationship fails to express patterns in the calibration data that are important for the purpose, which frequently is to extrapolate. </a:t>
            </a:r>
          </a:p>
        </p:txBody>
      </p:sp>
      <p:sp>
        <p:nvSpPr>
          <p:cNvPr id="4" name="Slide Number Placeholder 3">
            <a:extLst>
              <a:ext uri="{FF2B5EF4-FFF2-40B4-BE49-F238E27FC236}">
                <a16:creationId xmlns:a16="http://schemas.microsoft.com/office/drawing/2014/main" id="{FC836B1C-DFA6-407D-AE39-9CA4632EB953}"/>
              </a:ext>
            </a:extLst>
          </p:cNvPr>
          <p:cNvSpPr>
            <a:spLocks noGrp="1"/>
          </p:cNvSpPr>
          <p:nvPr>
            <p:ph type="sldNum" sz="quarter" idx="12"/>
          </p:nvPr>
        </p:nvSpPr>
        <p:spPr/>
        <p:txBody>
          <a:bodyPr/>
          <a:lstStyle/>
          <a:p>
            <a:fld id="{D47C6A6E-F6BB-4697-B856-8A66036D8304}" type="slidenum">
              <a:rPr lang="en-US" smtClean="0"/>
              <a:t>29</a:t>
            </a:fld>
            <a:endParaRPr lang="en-US"/>
          </a:p>
        </p:txBody>
      </p:sp>
    </p:spTree>
    <p:extLst>
      <p:ext uri="{BB962C8B-B14F-4D97-AF65-F5344CB8AC3E}">
        <p14:creationId xmlns:p14="http://schemas.microsoft.com/office/powerpoint/2010/main" val="261714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DCCDE8C3-40FB-EF1D-2177-AA9336ACC32A}"/>
              </a:ext>
            </a:extLst>
          </p:cNvPr>
          <p:cNvPicPr>
            <a:picLocks noChangeAspect="1"/>
          </p:cNvPicPr>
          <p:nvPr/>
        </p:nvPicPr>
        <p:blipFill>
          <a:blip r:embed="rId3"/>
          <a:stretch>
            <a:fillRect/>
          </a:stretch>
        </p:blipFill>
        <p:spPr>
          <a:xfrm>
            <a:off x="8413525" y="125261"/>
            <a:ext cx="3634575" cy="3254445"/>
          </a:xfrm>
          <a:prstGeom prst="rect">
            <a:avLst/>
          </a:prstGeom>
        </p:spPr>
      </p:pic>
      <p:pic>
        <p:nvPicPr>
          <p:cNvPr id="8" name="Picture 7" descr="A screenshot of a map&#10;&#10;Description automatically generated">
            <a:extLst>
              <a:ext uri="{FF2B5EF4-FFF2-40B4-BE49-F238E27FC236}">
                <a16:creationId xmlns:a16="http://schemas.microsoft.com/office/drawing/2014/main" id="{AB8B45FD-05DD-C891-78EA-A79041F8EB24}"/>
              </a:ext>
            </a:extLst>
          </p:cNvPr>
          <p:cNvPicPr>
            <a:picLocks noChangeAspect="1"/>
          </p:cNvPicPr>
          <p:nvPr/>
        </p:nvPicPr>
        <p:blipFill>
          <a:blip r:embed="rId4"/>
          <a:stretch>
            <a:fillRect/>
          </a:stretch>
        </p:blipFill>
        <p:spPr>
          <a:xfrm>
            <a:off x="137787" y="125261"/>
            <a:ext cx="3519813" cy="3254167"/>
          </a:xfrm>
          <a:prstGeom prst="rect">
            <a:avLst/>
          </a:prstGeom>
        </p:spPr>
      </p:pic>
      <p:pic>
        <p:nvPicPr>
          <p:cNvPr id="10" name="Picture 9" descr="A map of a city&#10;&#10;Description automatically generated">
            <a:extLst>
              <a:ext uri="{FF2B5EF4-FFF2-40B4-BE49-F238E27FC236}">
                <a16:creationId xmlns:a16="http://schemas.microsoft.com/office/drawing/2014/main" id="{01BCDF61-F6CC-C6AE-2462-873619766272}"/>
              </a:ext>
            </a:extLst>
          </p:cNvPr>
          <p:cNvPicPr>
            <a:picLocks noChangeAspect="1"/>
          </p:cNvPicPr>
          <p:nvPr/>
        </p:nvPicPr>
        <p:blipFill>
          <a:blip r:embed="rId5"/>
          <a:stretch>
            <a:fillRect/>
          </a:stretch>
        </p:blipFill>
        <p:spPr>
          <a:xfrm>
            <a:off x="4131922" y="125261"/>
            <a:ext cx="3634575" cy="3340250"/>
          </a:xfrm>
          <a:prstGeom prst="rect">
            <a:avLst/>
          </a:prstGeom>
        </p:spPr>
      </p:pic>
      <p:pic>
        <p:nvPicPr>
          <p:cNvPr id="12" name="Picture 11" descr="A screenshot of a map&#10;&#10;Description automatically generated">
            <a:extLst>
              <a:ext uri="{FF2B5EF4-FFF2-40B4-BE49-F238E27FC236}">
                <a16:creationId xmlns:a16="http://schemas.microsoft.com/office/drawing/2014/main" id="{B13C5AD8-D33E-CCCC-40F1-233BC54715B0}"/>
              </a:ext>
            </a:extLst>
          </p:cNvPr>
          <p:cNvPicPr>
            <a:picLocks noChangeAspect="1"/>
          </p:cNvPicPr>
          <p:nvPr/>
        </p:nvPicPr>
        <p:blipFill>
          <a:blip r:embed="rId6"/>
          <a:stretch>
            <a:fillRect/>
          </a:stretch>
        </p:blipFill>
        <p:spPr>
          <a:xfrm>
            <a:off x="131676" y="3478573"/>
            <a:ext cx="3513702" cy="3254167"/>
          </a:xfrm>
          <a:prstGeom prst="rect">
            <a:avLst/>
          </a:prstGeom>
        </p:spPr>
      </p:pic>
      <p:sp>
        <p:nvSpPr>
          <p:cNvPr id="28" name="Rectangle 27">
            <a:extLst>
              <a:ext uri="{FF2B5EF4-FFF2-40B4-BE49-F238E27FC236}">
                <a16:creationId xmlns:a16="http://schemas.microsoft.com/office/drawing/2014/main" id="{3BB4A1EA-872A-3BC5-4A7C-F5C46CBA457F}"/>
              </a:ext>
            </a:extLst>
          </p:cNvPr>
          <p:cNvSpPr/>
          <p:nvPr/>
        </p:nvSpPr>
        <p:spPr>
          <a:xfrm>
            <a:off x="3778476" y="3810000"/>
            <a:ext cx="4286252" cy="27178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E26CC11-FD67-8263-9ACB-A799FD8DA5BD}"/>
              </a:ext>
            </a:extLst>
          </p:cNvPr>
          <p:cNvSpPr/>
          <p:nvPr/>
        </p:nvSpPr>
        <p:spPr>
          <a:xfrm>
            <a:off x="4104314" y="3943142"/>
            <a:ext cx="3634575" cy="428635"/>
          </a:xfrm>
          <a:prstGeom prst="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creenshot of a map&#10;&#10;Description automatically generated">
            <a:extLst>
              <a:ext uri="{FF2B5EF4-FFF2-40B4-BE49-F238E27FC236}">
                <a16:creationId xmlns:a16="http://schemas.microsoft.com/office/drawing/2014/main" id="{AAB774D8-2BDD-E10B-168C-D59ED412CCDF}"/>
              </a:ext>
            </a:extLst>
          </p:cNvPr>
          <p:cNvPicPr>
            <a:picLocks noChangeAspect="1"/>
          </p:cNvPicPr>
          <p:nvPr/>
        </p:nvPicPr>
        <p:blipFill>
          <a:blip r:embed="rId7"/>
          <a:stretch>
            <a:fillRect/>
          </a:stretch>
        </p:blipFill>
        <p:spPr>
          <a:xfrm>
            <a:off x="8413526" y="3482607"/>
            <a:ext cx="3634575" cy="3246097"/>
          </a:xfrm>
          <a:prstGeom prst="rect">
            <a:avLst/>
          </a:prstGeom>
        </p:spPr>
      </p:pic>
      <p:sp>
        <p:nvSpPr>
          <p:cNvPr id="20" name="TextBox 19">
            <a:extLst>
              <a:ext uri="{FF2B5EF4-FFF2-40B4-BE49-F238E27FC236}">
                <a16:creationId xmlns:a16="http://schemas.microsoft.com/office/drawing/2014/main" id="{5903CECD-6106-73F9-6597-A7EBA3AF7FE3}"/>
              </a:ext>
            </a:extLst>
          </p:cNvPr>
          <p:cNvSpPr txBox="1"/>
          <p:nvPr/>
        </p:nvSpPr>
        <p:spPr>
          <a:xfrm>
            <a:off x="3833690" y="3943142"/>
            <a:ext cx="4231037" cy="2492990"/>
          </a:xfrm>
          <a:prstGeom prst="rect">
            <a:avLst/>
          </a:prstGeom>
          <a:noFill/>
        </p:spPr>
        <p:txBody>
          <a:bodyPr wrap="square" rtlCol="0">
            <a:spAutoFit/>
          </a:bodyPr>
          <a:lstStyle/>
          <a:p>
            <a:pPr algn="ctr"/>
            <a:r>
              <a:rPr lang="en-US" sz="2000" b="1" dirty="0">
                <a:solidFill>
                  <a:schemeClr val="bg1"/>
                </a:solidFill>
              </a:rPr>
              <a:t>Land Change Modeler Inputs</a:t>
            </a:r>
          </a:p>
          <a:p>
            <a:endParaRPr lang="en-US" sz="1600" dirty="0"/>
          </a:p>
          <a:p>
            <a:pPr marL="342900" indent="-342900">
              <a:buAutoNum type="arabicPeriod"/>
            </a:pPr>
            <a:r>
              <a:rPr lang="en-US" sz="1200" b="1" dirty="0"/>
              <a:t>Earlier Image</a:t>
            </a:r>
            <a:r>
              <a:rPr lang="en-US" sz="1200" dirty="0"/>
              <a:t>: Map of 1971 Built Pixels in Yellow and Non-Built in Green (1971Built1)</a:t>
            </a:r>
          </a:p>
          <a:p>
            <a:pPr marL="342900" indent="-342900">
              <a:buFontTx/>
              <a:buAutoNum type="arabicPeriod"/>
            </a:pPr>
            <a:r>
              <a:rPr lang="en-US" sz="1200" b="1" dirty="0"/>
              <a:t>Later Image</a:t>
            </a:r>
            <a:r>
              <a:rPr lang="en-US" sz="1200" dirty="0"/>
              <a:t>: Map of 1985 Built Pixels in Yellow and Non-Built in Green (1985Built1)</a:t>
            </a:r>
          </a:p>
          <a:p>
            <a:pPr marL="342900" indent="-342900">
              <a:buAutoNum type="arabicPeriod"/>
            </a:pPr>
            <a:r>
              <a:rPr lang="en-US" sz="1200" b="1" dirty="0"/>
              <a:t>Independent Variable 1</a:t>
            </a:r>
            <a:r>
              <a:rPr lang="en-US" sz="1200" dirty="0"/>
              <a:t>: Map showing elevation in meters masked to study area (Elevation01)</a:t>
            </a:r>
          </a:p>
          <a:p>
            <a:pPr marL="342900" indent="-342900">
              <a:buAutoNum type="arabicPeriod"/>
            </a:pPr>
            <a:r>
              <a:rPr lang="en-US" sz="1200" b="1" dirty="0"/>
              <a:t>Independent Variable 2</a:t>
            </a:r>
            <a:r>
              <a:rPr lang="en-US" sz="1200" dirty="0"/>
              <a:t>: Map showing distance from 1971 built pixels (1971Built1) created using DISTANCE</a:t>
            </a:r>
          </a:p>
          <a:p>
            <a:pPr marL="342900" indent="-342900">
              <a:buAutoNum type="arabicPeriod"/>
            </a:pPr>
            <a:r>
              <a:rPr lang="en-US" sz="1200" b="1" dirty="0"/>
              <a:t>Zoning Constraint for Run C</a:t>
            </a:r>
            <a:r>
              <a:rPr lang="en-US" sz="1200" dirty="0"/>
              <a:t>: Boolean Map of Nonprotected Areas (Protection01) made with RECLASS</a:t>
            </a:r>
          </a:p>
        </p:txBody>
      </p:sp>
      <p:sp>
        <p:nvSpPr>
          <p:cNvPr id="21" name="TextBox 20">
            <a:extLst>
              <a:ext uri="{FF2B5EF4-FFF2-40B4-BE49-F238E27FC236}">
                <a16:creationId xmlns:a16="http://schemas.microsoft.com/office/drawing/2014/main" id="{FFF5E694-69E8-C534-70FF-2700D5C38AB3}"/>
              </a:ext>
            </a:extLst>
          </p:cNvPr>
          <p:cNvSpPr txBox="1"/>
          <p:nvPr/>
        </p:nvSpPr>
        <p:spPr>
          <a:xfrm>
            <a:off x="131676" y="2743063"/>
            <a:ext cx="436099" cy="707886"/>
          </a:xfrm>
          <a:prstGeom prst="rect">
            <a:avLst/>
          </a:prstGeom>
          <a:noFill/>
        </p:spPr>
        <p:txBody>
          <a:bodyPr wrap="square" rtlCol="0">
            <a:spAutoFit/>
          </a:bodyPr>
          <a:lstStyle/>
          <a:p>
            <a:r>
              <a:rPr lang="en-US" sz="4000" b="1" dirty="0">
                <a:solidFill>
                  <a:srgbClr val="FF0000"/>
                </a:solidFill>
              </a:rPr>
              <a:t>1</a:t>
            </a:r>
          </a:p>
        </p:txBody>
      </p:sp>
      <p:sp>
        <p:nvSpPr>
          <p:cNvPr id="22" name="TextBox 21">
            <a:extLst>
              <a:ext uri="{FF2B5EF4-FFF2-40B4-BE49-F238E27FC236}">
                <a16:creationId xmlns:a16="http://schemas.microsoft.com/office/drawing/2014/main" id="{B3B12B50-B65D-718E-C9FB-4F5C66CA7010}"/>
              </a:ext>
            </a:extLst>
          </p:cNvPr>
          <p:cNvSpPr txBox="1"/>
          <p:nvPr/>
        </p:nvSpPr>
        <p:spPr>
          <a:xfrm>
            <a:off x="131675" y="6073576"/>
            <a:ext cx="436099" cy="707886"/>
          </a:xfrm>
          <a:prstGeom prst="rect">
            <a:avLst/>
          </a:prstGeom>
          <a:noFill/>
        </p:spPr>
        <p:txBody>
          <a:bodyPr wrap="square" rtlCol="0">
            <a:spAutoFit/>
          </a:bodyPr>
          <a:lstStyle/>
          <a:p>
            <a:r>
              <a:rPr lang="en-US" sz="4000" b="1" dirty="0">
                <a:solidFill>
                  <a:srgbClr val="FF0000"/>
                </a:solidFill>
              </a:rPr>
              <a:t>2</a:t>
            </a:r>
          </a:p>
        </p:txBody>
      </p:sp>
      <p:sp>
        <p:nvSpPr>
          <p:cNvPr id="23" name="TextBox 22">
            <a:extLst>
              <a:ext uri="{FF2B5EF4-FFF2-40B4-BE49-F238E27FC236}">
                <a16:creationId xmlns:a16="http://schemas.microsoft.com/office/drawing/2014/main" id="{D1D1DCB3-C584-D82A-7754-8FAC30A98444}"/>
              </a:ext>
            </a:extLst>
          </p:cNvPr>
          <p:cNvSpPr txBox="1"/>
          <p:nvPr/>
        </p:nvSpPr>
        <p:spPr>
          <a:xfrm>
            <a:off x="4131922" y="2772746"/>
            <a:ext cx="436099" cy="707886"/>
          </a:xfrm>
          <a:prstGeom prst="rect">
            <a:avLst/>
          </a:prstGeom>
          <a:noFill/>
        </p:spPr>
        <p:txBody>
          <a:bodyPr wrap="square" rtlCol="0">
            <a:spAutoFit/>
          </a:bodyPr>
          <a:lstStyle/>
          <a:p>
            <a:r>
              <a:rPr lang="en-US" sz="4000" b="1" dirty="0">
                <a:solidFill>
                  <a:srgbClr val="FF0000"/>
                </a:solidFill>
              </a:rPr>
              <a:t>3</a:t>
            </a:r>
          </a:p>
        </p:txBody>
      </p:sp>
      <p:sp>
        <p:nvSpPr>
          <p:cNvPr id="24" name="TextBox 23">
            <a:extLst>
              <a:ext uri="{FF2B5EF4-FFF2-40B4-BE49-F238E27FC236}">
                <a16:creationId xmlns:a16="http://schemas.microsoft.com/office/drawing/2014/main" id="{E9A470A4-AA0F-158B-FBF2-6FEC74DFE280}"/>
              </a:ext>
            </a:extLst>
          </p:cNvPr>
          <p:cNvSpPr txBox="1"/>
          <p:nvPr/>
        </p:nvSpPr>
        <p:spPr>
          <a:xfrm>
            <a:off x="8413525" y="2675040"/>
            <a:ext cx="436099" cy="707886"/>
          </a:xfrm>
          <a:prstGeom prst="rect">
            <a:avLst/>
          </a:prstGeom>
          <a:noFill/>
        </p:spPr>
        <p:txBody>
          <a:bodyPr wrap="square" rtlCol="0">
            <a:spAutoFit/>
          </a:bodyPr>
          <a:lstStyle/>
          <a:p>
            <a:r>
              <a:rPr lang="en-US" sz="4000" b="1" dirty="0">
                <a:solidFill>
                  <a:srgbClr val="FF0000"/>
                </a:solidFill>
              </a:rPr>
              <a:t>4</a:t>
            </a:r>
          </a:p>
        </p:txBody>
      </p:sp>
      <p:sp>
        <p:nvSpPr>
          <p:cNvPr id="25" name="TextBox 24">
            <a:extLst>
              <a:ext uri="{FF2B5EF4-FFF2-40B4-BE49-F238E27FC236}">
                <a16:creationId xmlns:a16="http://schemas.microsoft.com/office/drawing/2014/main" id="{664CD6CC-2252-2F0C-2926-A9D2C3792B06}"/>
              </a:ext>
            </a:extLst>
          </p:cNvPr>
          <p:cNvSpPr txBox="1"/>
          <p:nvPr/>
        </p:nvSpPr>
        <p:spPr>
          <a:xfrm>
            <a:off x="8413524" y="6020818"/>
            <a:ext cx="436099" cy="707886"/>
          </a:xfrm>
          <a:prstGeom prst="rect">
            <a:avLst/>
          </a:prstGeom>
          <a:noFill/>
        </p:spPr>
        <p:txBody>
          <a:bodyPr wrap="square" rtlCol="0">
            <a:spAutoFit/>
          </a:bodyPr>
          <a:lstStyle/>
          <a:p>
            <a:r>
              <a:rPr lang="en-US" sz="4000" b="1" dirty="0">
                <a:solidFill>
                  <a:srgbClr val="FF0000"/>
                </a:solidFill>
              </a:rPr>
              <a:t>5</a:t>
            </a:r>
          </a:p>
        </p:txBody>
      </p:sp>
    </p:spTree>
    <p:extLst>
      <p:ext uri="{BB962C8B-B14F-4D97-AF65-F5344CB8AC3E}">
        <p14:creationId xmlns:p14="http://schemas.microsoft.com/office/powerpoint/2010/main" val="926260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56567" t="17022" r="20931" b="58076"/>
          <a:stretch/>
        </p:blipFill>
        <p:spPr>
          <a:xfrm>
            <a:off x="2993456" y="2771069"/>
            <a:ext cx="6509287" cy="4051963"/>
          </a:xfrm>
          <a:prstGeom prst="rect">
            <a:avLst/>
          </a:prstGeom>
        </p:spPr>
      </p:pic>
      <p:sp>
        <p:nvSpPr>
          <p:cNvPr id="2" name="Title 1"/>
          <p:cNvSpPr>
            <a:spLocks noGrp="1"/>
          </p:cNvSpPr>
          <p:nvPr>
            <p:ph type="title"/>
          </p:nvPr>
        </p:nvSpPr>
        <p:spPr>
          <a:xfrm>
            <a:off x="134754" y="365126"/>
            <a:ext cx="11829448" cy="635901"/>
          </a:xfrm>
        </p:spPr>
        <p:txBody>
          <a:bodyPr>
            <a:normAutofit fontScale="90000"/>
          </a:bodyPr>
          <a:lstStyle/>
          <a:p>
            <a:r>
              <a:rPr lang="en-US" dirty="0"/>
              <a:t>Markov Matrix gives the proportion from the category in each row that transitions to a category in the column</a:t>
            </a:r>
          </a:p>
        </p:txBody>
      </p:sp>
      <p:sp>
        <p:nvSpPr>
          <p:cNvPr id="4" name="Slide Number Placeholder 3"/>
          <p:cNvSpPr>
            <a:spLocks noGrp="1"/>
          </p:cNvSpPr>
          <p:nvPr>
            <p:ph type="sldNum" sz="quarter" idx="12"/>
          </p:nvPr>
        </p:nvSpPr>
        <p:spPr/>
        <p:txBody>
          <a:bodyPr/>
          <a:lstStyle/>
          <a:p>
            <a:fld id="{D47C6A6E-F6BB-4697-B856-8A66036D8304}" type="slidenum">
              <a:rPr lang="en-US" smtClean="0"/>
              <a:t>30</a:t>
            </a:fld>
            <a:endParaRPr lang="en-US"/>
          </a:p>
        </p:txBody>
      </p:sp>
      <p:sp>
        <p:nvSpPr>
          <p:cNvPr id="3" name="TextBox 2"/>
          <p:cNvSpPr txBox="1"/>
          <p:nvPr/>
        </p:nvSpPr>
        <p:spPr>
          <a:xfrm>
            <a:off x="0" y="1164656"/>
            <a:ext cx="12191999" cy="1569660"/>
          </a:xfrm>
          <a:prstGeom prst="rect">
            <a:avLst/>
          </a:prstGeom>
          <a:noFill/>
        </p:spPr>
        <p:txBody>
          <a:bodyPr wrap="square" rtlCol="0">
            <a:spAutoFit/>
          </a:bodyPr>
          <a:lstStyle/>
          <a:p>
            <a:r>
              <a:rPr lang="en-US" sz="2400" dirty="0"/>
              <a:t>The Markov matrix below derives from the calibration interval from 1971 to 1985,</a:t>
            </a:r>
          </a:p>
          <a:p>
            <a:r>
              <a:rPr lang="en-US" sz="2400" dirty="0"/>
              <a:t>then extrapolates the changes during 1985 to 1999 in terms of proportions of the sizes of the categories at 1985.</a:t>
            </a:r>
          </a:p>
          <a:p>
            <a:r>
              <a:rPr lang="en-US" sz="2400" dirty="0">
                <a:solidFill>
                  <a:srgbClr val="FF0000"/>
                </a:solidFill>
              </a:rPr>
              <a:t>Will this generate the same number of pixels of change during each 14-year time interval?</a:t>
            </a:r>
          </a:p>
        </p:txBody>
      </p:sp>
    </p:spTree>
    <p:extLst>
      <p:ext uri="{BB962C8B-B14F-4D97-AF65-F5344CB8AC3E}">
        <p14:creationId xmlns:p14="http://schemas.microsoft.com/office/powerpoint/2010/main" val="1573998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754" y="365126"/>
            <a:ext cx="11829448" cy="635901"/>
          </a:xfrm>
        </p:spPr>
        <p:txBody>
          <a:bodyPr>
            <a:normAutofit fontScale="90000"/>
          </a:bodyPr>
          <a:lstStyle/>
          <a:p>
            <a:r>
              <a:rPr lang="en-US" dirty="0"/>
              <a:t>Markov Matrix gives the proportion from the category in each row that transitions to a category in the column</a:t>
            </a:r>
          </a:p>
        </p:txBody>
      </p:sp>
      <p:sp>
        <p:nvSpPr>
          <p:cNvPr id="4" name="Slide Number Placeholder 3"/>
          <p:cNvSpPr>
            <a:spLocks noGrp="1"/>
          </p:cNvSpPr>
          <p:nvPr>
            <p:ph type="sldNum" sz="quarter" idx="12"/>
          </p:nvPr>
        </p:nvSpPr>
        <p:spPr/>
        <p:txBody>
          <a:bodyPr/>
          <a:lstStyle/>
          <a:p>
            <a:fld id="{D47C6A6E-F6BB-4697-B856-8A66036D8304}" type="slidenum">
              <a:rPr lang="en-US" smtClean="0"/>
              <a:t>31</a:t>
            </a:fld>
            <a:endParaRPr lang="en-US"/>
          </a:p>
        </p:txBody>
      </p:sp>
      <p:sp>
        <p:nvSpPr>
          <p:cNvPr id="3" name="TextBox 2"/>
          <p:cNvSpPr txBox="1"/>
          <p:nvPr/>
        </p:nvSpPr>
        <p:spPr>
          <a:xfrm>
            <a:off x="0" y="1164656"/>
            <a:ext cx="12191999" cy="3785652"/>
          </a:xfrm>
          <a:prstGeom prst="rect">
            <a:avLst/>
          </a:prstGeom>
          <a:noFill/>
        </p:spPr>
        <p:txBody>
          <a:bodyPr wrap="square" rtlCol="0">
            <a:spAutoFit/>
          </a:bodyPr>
          <a:lstStyle/>
          <a:p>
            <a:r>
              <a:rPr lang="en-US" sz="2400" dirty="0"/>
              <a:t>Consider the Markov matrix below and an initial size of 100 for Non-Built and anything for Built.</a:t>
            </a:r>
          </a:p>
          <a:p>
            <a:r>
              <a:rPr lang="en-US" sz="2400" dirty="0"/>
              <a:t>What is the size of change during the first time interval that begins with 100 for Non-Built?</a:t>
            </a:r>
          </a:p>
          <a:p>
            <a:r>
              <a:rPr lang="en-US" sz="2400" dirty="0">
                <a:solidFill>
                  <a:srgbClr val="FF0000"/>
                </a:solidFill>
              </a:rPr>
              <a:t>?</a:t>
            </a:r>
          </a:p>
          <a:p>
            <a:r>
              <a:rPr lang="en-US" sz="2400" dirty="0"/>
              <a:t>How much Non-Built remains after the first time interval?</a:t>
            </a:r>
          </a:p>
          <a:p>
            <a:r>
              <a:rPr lang="en-US" sz="2400" dirty="0">
                <a:solidFill>
                  <a:srgbClr val="FF0000"/>
                </a:solidFill>
              </a:rPr>
              <a:t>? </a:t>
            </a:r>
          </a:p>
          <a:p>
            <a:r>
              <a:rPr lang="en-US" sz="2400" dirty="0"/>
              <a:t>What is the size of change during the second time interval?</a:t>
            </a:r>
          </a:p>
          <a:p>
            <a:r>
              <a:rPr lang="en-US" sz="2400" dirty="0">
                <a:solidFill>
                  <a:srgbClr val="FF0000"/>
                </a:solidFill>
              </a:rPr>
              <a:t>? </a:t>
            </a:r>
          </a:p>
          <a:p>
            <a:r>
              <a:rPr lang="en-US" sz="2400" dirty="0"/>
              <a:t>How much Non-Built remains after </a:t>
            </a:r>
            <a:r>
              <a:rPr lang="en-US" sz="2400"/>
              <a:t>the second </a:t>
            </a:r>
            <a:r>
              <a:rPr lang="en-US" sz="2400" dirty="0"/>
              <a:t>time interval?</a:t>
            </a:r>
          </a:p>
          <a:p>
            <a:r>
              <a:rPr lang="en-US" sz="2400" dirty="0">
                <a:solidFill>
                  <a:srgbClr val="FF0000"/>
                </a:solidFill>
              </a:rPr>
              <a:t>? </a:t>
            </a:r>
          </a:p>
          <a:p>
            <a:r>
              <a:rPr lang="en-US" sz="2400" dirty="0"/>
              <a:t>Is change accelerating, decelerating, or remaining constant?</a:t>
            </a:r>
          </a:p>
        </p:txBody>
      </p:sp>
      <p:graphicFrame>
        <p:nvGraphicFramePr>
          <p:cNvPr id="8" name="Content Placeholder 7">
            <a:extLst>
              <a:ext uri="{FF2B5EF4-FFF2-40B4-BE49-F238E27FC236}">
                <a16:creationId xmlns:a16="http://schemas.microsoft.com/office/drawing/2014/main" id="{CEF2C4E0-6193-47EC-B5D4-8896C5F5FCFA}"/>
              </a:ext>
            </a:extLst>
          </p:cNvPr>
          <p:cNvGraphicFramePr>
            <a:graphicFrameLocks noGrp="1"/>
          </p:cNvGraphicFramePr>
          <p:nvPr>
            <p:ph idx="1"/>
          </p:nvPr>
        </p:nvGraphicFramePr>
        <p:xfrm>
          <a:off x="2617843" y="4912956"/>
          <a:ext cx="6621400" cy="1737360"/>
        </p:xfrm>
        <a:graphic>
          <a:graphicData uri="http://schemas.openxmlformats.org/drawingml/2006/table">
            <a:tbl>
              <a:tblPr firstRow="1" bandRow="1">
                <a:tableStyleId>{5940675A-B579-460E-94D1-54222C63F5DA}</a:tableStyleId>
              </a:tblPr>
              <a:tblGrid>
                <a:gridCol w="2802065">
                  <a:extLst>
                    <a:ext uri="{9D8B030D-6E8A-4147-A177-3AD203B41FA5}">
                      <a16:colId xmlns:a16="http://schemas.microsoft.com/office/drawing/2014/main" val="1716915340"/>
                    </a:ext>
                  </a:extLst>
                </a:gridCol>
                <a:gridCol w="2316861">
                  <a:extLst>
                    <a:ext uri="{9D8B030D-6E8A-4147-A177-3AD203B41FA5}">
                      <a16:colId xmlns:a16="http://schemas.microsoft.com/office/drawing/2014/main" val="346376094"/>
                    </a:ext>
                  </a:extLst>
                </a:gridCol>
                <a:gridCol w="1502474">
                  <a:extLst>
                    <a:ext uri="{9D8B030D-6E8A-4147-A177-3AD203B41FA5}">
                      <a16:colId xmlns:a16="http://schemas.microsoft.com/office/drawing/2014/main" val="935707749"/>
                    </a:ext>
                  </a:extLst>
                </a:gridCol>
              </a:tblGrid>
              <a:tr h="370840">
                <a:tc>
                  <a:txBody>
                    <a:bodyPr/>
                    <a:lstStyle/>
                    <a:p>
                      <a:pPr algn="ctr"/>
                      <a:endParaRPr lang="en-US" sz="3200"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pPr algn="ctr"/>
                      <a:r>
                        <a:rPr lang="en-US" sz="3200" dirty="0"/>
                        <a:t>To Non-Built</a:t>
                      </a:r>
                    </a:p>
                  </a:txBody>
                  <a:tcPr/>
                </a:tc>
                <a:tc>
                  <a:txBody>
                    <a:bodyPr/>
                    <a:lstStyle/>
                    <a:p>
                      <a:pPr algn="ctr"/>
                      <a:r>
                        <a:rPr lang="en-US" sz="3200" dirty="0"/>
                        <a:t>To Built</a:t>
                      </a:r>
                    </a:p>
                  </a:txBody>
                  <a:tcPr/>
                </a:tc>
                <a:extLst>
                  <a:ext uri="{0D108BD9-81ED-4DB2-BD59-A6C34878D82A}">
                    <a16:rowId xmlns:a16="http://schemas.microsoft.com/office/drawing/2014/main" val="2866018200"/>
                  </a:ext>
                </a:extLst>
              </a:tr>
              <a:tr h="370840">
                <a:tc>
                  <a:txBody>
                    <a:bodyPr/>
                    <a:lstStyle/>
                    <a:p>
                      <a:pPr algn="ctr"/>
                      <a:r>
                        <a:rPr lang="en-US" sz="3200" dirty="0"/>
                        <a:t>From Non-Built</a:t>
                      </a:r>
                    </a:p>
                  </a:txBody>
                  <a:tcPr/>
                </a:tc>
                <a:tc>
                  <a:txBody>
                    <a:bodyPr/>
                    <a:lstStyle/>
                    <a:p>
                      <a:pPr algn="ctr"/>
                      <a:r>
                        <a:rPr lang="en-US" sz="3200" dirty="0"/>
                        <a:t>0.9</a:t>
                      </a:r>
                    </a:p>
                  </a:txBody>
                  <a:tcPr/>
                </a:tc>
                <a:tc>
                  <a:txBody>
                    <a:bodyPr/>
                    <a:lstStyle/>
                    <a:p>
                      <a:pPr algn="ctr"/>
                      <a:r>
                        <a:rPr lang="en-US" sz="3200" dirty="0"/>
                        <a:t>0.1</a:t>
                      </a:r>
                    </a:p>
                  </a:txBody>
                  <a:tcPr/>
                </a:tc>
                <a:extLst>
                  <a:ext uri="{0D108BD9-81ED-4DB2-BD59-A6C34878D82A}">
                    <a16:rowId xmlns:a16="http://schemas.microsoft.com/office/drawing/2014/main" val="2925135636"/>
                  </a:ext>
                </a:extLst>
              </a:tr>
              <a:tr h="370840">
                <a:tc>
                  <a:txBody>
                    <a:bodyPr/>
                    <a:lstStyle/>
                    <a:p>
                      <a:pPr algn="ctr"/>
                      <a:r>
                        <a:rPr lang="en-US" sz="3200" dirty="0"/>
                        <a:t>From Built</a:t>
                      </a:r>
                    </a:p>
                  </a:txBody>
                  <a:tcPr/>
                </a:tc>
                <a:tc>
                  <a:txBody>
                    <a:bodyPr/>
                    <a:lstStyle/>
                    <a:p>
                      <a:pPr algn="ctr"/>
                      <a:r>
                        <a:rPr lang="en-US" sz="3200" dirty="0"/>
                        <a:t>0.0</a:t>
                      </a:r>
                    </a:p>
                  </a:txBody>
                  <a:tcPr/>
                </a:tc>
                <a:tc>
                  <a:txBody>
                    <a:bodyPr/>
                    <a:lstStyle/>
                    <a:p>
                      <a:pPr algn="ctr"/>
                      <a:r>
                        <a:rPr lang="en-US" sz="3200" dirty="0"/>
                        <a:t>1.0</a:t>
                      </a:r>
                    </a:p>
                  </a:txBody>
                  <a:tcPr/>
                </a:tc>
                <a:extLst>
                  <a:ext uri="{0D108BD9-81ED-4DB2-BD59-A6C34878D82A}">
                    <a16:rowId xmlns:a16="http://schemas.microsoft.com/office/drawing/2014/main" val="4216374582"/>
                  </a:ext>
                </a:extLst>
              </a:tr>
            </a:tbl>
          </a:graphicData>
        </a:graphic>
      </p:graphicFrame>
    </p:spTree>
    <p:extLst>
      <p:ext uri="{BB962C8B-B14F-4D97-AF65-F5344CB8AC3E}">
        <p14:creationId xmlns:p14="http://schemas.microsoft.com/office/powerpoint/2010/main" val="2087211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754" y="365126"/>
            <a:ext cx="11829448" cy="635901"/>
          </a:xfrm>
        </p:spPr>
        <p:txBody>
          <a:bodyPr>
            <a:normAutofit fontScale="90000"/>
          </a:bodyPr>
          <a:lstStyle/>
          <a:p>
            <a:r>
              <a:rPr lang="en-US" dirty="0"/>
              <a:t>Markov Matrix gives the proportion from the category in each row that transitions to a category in the column</a:t>
            </a:r>
          </a:p>
        </p:txBody>
      </p:sp>
      <p:sp>
        <p:nvSpPr>
          <p:cNvPr id="4" name="Slide Number Placeholder 3"/>
          <p:cNvSpPr>
            <a:spLocks noGrp="1"/>
          </p:cNvSpPr>
          <p:nvPr>
            <p:ph type="sldNum" sz="quarter" idx="12"/>
          </p:nvPr>
        </p:nvSpPr>
        <p:spPr/>
        <p:txBody>
          <a:bodyPr/>
          <a:lstStyle/>
          <a:p>
            <a:fld id="{D47C6A6E-F6BB-4697-B856-8A66036D8304}" type="slidenum">
              <a:rPr lang="en-US" smtClean="0"/>
              <a:t>32</a:t>
            </a:fld>
            <a:endParaRPr lang="en-US"/>
          </a:p>
        </p:txBody>
      </p:sp>
      <p:sp>
        <p:nvSpPr>
          <p:cNvPr id="3" name="TextBox 2"/>
          <p:cNvSpPr txBox="1"/>
          <p:nvPr/>
        </p:nvSpPr>
        <p:spPr>
          <a:xfrm>
            <a:off x="0" y="1164656"/>
            <a:ext cx="12191999" cy="3785652"/>
          </a:xfrm>
          <a:prstGeom prst="rect">
            <a:avLst/>
          </a:prstGeom>
          <a:noFill/>
        </p:spPr>
        <p:txBody>
          <a:bodyPr wrap="square" rtlCol="0">
            <a:spAutoFit/>
          </a:bodyPr>
          <a:lstStyle/>
          <a:p>
            <a:r>
              <a:rPr lang="en-US" sz="2400" dirty="0"/>
              <a:t>Consider the Markov matrix below and an initial size of 100 for Non-Built and anything for Built.</a:t>
            </a:r>
          </a:p>
          <a:p>
            <a:r>
              <a:rPr lang="en-US" sz="2400" dirty="0"/>
              <a:t>What is the size of change during the first time interval that begins with 100 for Non-Built?</a:t>
            </a:r>
          </a:p>
          <a:p>
            <a:r>
              <a:rPr lang="en-US" sz="2400" dirty="0">
                <a:solidFill>
                  <a:srgbClr val="FF0000"/>
                </a:solidFill>
              </a:rPr>
              <a:t>Size of change is 100 times 0.1 = 10.</a:t>
            </a:r>
          </a:p>
          <a:p>
            <a:r>
              <a:rPr lang="en-US" sz="2400" dirty="0"/>
              <a:t>How much Non-Built remains after the first time interval?</a:t>
            </a:r>
          </a:p>
          <a:p>
            <a:r>
              <a:rPr lang="en-US" sz="2400" dirty="0">
                <a:solidFill>
                  <a:srgbClr val="FF0000"/>
                </a:solidFill>
              </a:rPr>
              <a:t>90</a:t>
            </a:r>
          </a:p>
          <a:p>
            <a:r>
              <a:rPr lang="en-US" sz="2400" dirty="0"/>
              <a:t>What is the size of change during the second time interval?</a:t>
            </a:r>
          </a:p>
          <a:p>
            <a:r>
              <a:rPr lang="en-US" sz="2400" dirty="0">
                <a:solidFill>
                  <a:srgbClr val="FF0000"/>
                </a:solidFill>
              </a:rPr>
              <a:t>Size of change is 90 times 0.1 = 9.</a:t>
            </a:r>
          </a:p>
          <a:p>
            <a:r>
              <a:rPr lang="en-US" sz="2400" dirty="0"/>
              <a:t>How much Non-Built remains after the first time interval?</a:t>
            </a:r>
          </a:p>
          <a:p>
            <a:r>
              <a:rPr lang="en-US" sz="2400" dirty="0">
                <a:solidFill>
                  <a:srgbClr val="FF0000"/>
                </a:solidFill>
              </a:rPr>
              <a:t>81</a:t>
            </a:r>
          </a:p>
          <a:p>
            <a:r>
              <a:rPr lang="en-US" sz="2400" dirty="0"/>
              <a:t>Is change accelerating, decelerating, or remaining constant? </a:t>
            </a:r>
            <a:r>
              <a:rPr lang="en-US" sz="2400" dirty="0">
                <a:solidFill>
                  <a:srgbClr val="FF0000"/>
                </a:solidFill>
              </a:rPr>
              <a:t>decelerating</a:t>
            </a:r>
          </a:p>
        </p:txBody>
      </p:sp>
      <p:graphicFrame>
        <p:nvGraphicFramePr>
          <p:cNvPr id="8" name="Content Placeholder 7">
            <a:extLst>
              <a:ext uri="{FF2B5EF4-FFF2-40B4-BE49-F238E27FC236}">
                <a16:creationId xmlns:a16="http://schemas.microsoft.com/office/drawing/2014/main" id="{CEF2C4E0-6193-47EC-B5D4-8896C5F5FCFA}"/>
              </a:ext>
            </a:extLst>
          </p:cNvPr>
          <p:cNvGraphicFramePr>
            <a:graphicFrameLocks noGrp="1"/>
          </p:cNvGraphicFramePr>
          <p:nvPr>
            <p:ph idx="1"/>
          </p:nvPr>
        </p:nvGraphicFramePr>
        <p:xfrm>
          <a:off x="2617843" y="4912956"/>
          <a:ext cx="6621400" cy="1737360"/>
        </p:xfrm>
        <a:graphic>
          <a:graphicData uri="http://schemas.openxmlformats.org/drawingml/2006/table">
            <a:tbl>
              <a:tblPr firstRow="1" bandRow="1">
                <a:tableStyleId>{5940675A-B579-460E-94D1-54222C63F5DA}</a:tableStyleId>
              </a:tblPr>
              <a:tblGrid>
                <a:gridCol w="2802065">
                  <a:extLst>
                    <a:ext uri="{9D8B030D-6E8A-4147-A177-3AD203B41FA5}">
                      <a16:colId xmlns:a16="http://schemas.microsoft.com/office/drawing/2014/main" val="1716915340"/>
                    </a:ext>
                  </a:extLst>
                </a:gridCol>
                <a:gridCol w="2316861">
                  <a:extLst>
                    <a:ext uri="{9D8B030D-6E8A-4147-A177-3AD203B41FA5}">
                      <a16:colId xmlns:a16="http://schemas.microsoft.com/office/drawing/2014/main" val="346376094"/>
                    </a:ext>
                  </a:extLst>
                </a:gridCol>
                <a:gridCol w="1502474">
                  <a:extLst>
                    <a:ext uri="{9D8B030D-6E8A-4147-A177-3AD203B41FA5}">
                      <a16:colId xmlns:a16="http://schemas.microsoft.com/office/drawing/2014/main" val="935707749"/>
                    </a:ext>
                  </a:extLst>
                </a:gridCol>
              </a:tblGrid>
              <a:tr h="370840">
                <a:tc>
                  <a:txBody>
                    <a:bodyPr/>
                    <a:lstStyle/>
                    <a:p>
                      <a:pPr algn="ctr"/>
                      <a:endParaRPr lang="en-US" sz="3200"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pPr algn="ctr"/>
                      <a:r>
                        <a:rPr lang="en-US" sz="3200" dirty="0"/>
                        <a:t>To Non-Built</a:t>
                      </a:r>
                    </a:p>
                  </a:txBody>
                  <a:tcPr/>
                </a:tc>
                <a:tc>
                  <a:txBody>
                    <a:bodyPr/>
                    <a:lstStyle/>
                    <a:p>
                      <a:pPr algn="ctr"/>
                      <a:r>
                        <a:rPr lang="en-US" sz="3200" dirty="0"/>
                        <a:t>To Built</a:t>
                      </a:r>
                    </a:p>
                  </a:txBody>
                  <a:tcPr/>
                </a:tc>
                <a:extLst>
                  <a:ext uri="{0D108BD9-81ED-4DB2-BD59-A6C34878D82A}">
                    <a16:rowId xmlns:a16="http://schemas.microsoft.com/office/drawing/2014/main" val="2866018200"/>
                  </a:ext>
                </a:extLst>
              </a:tr>
              <a:tr h="370840">
                <a:tc>
                  <a:txBody>
                    <a:bodyPr/>
                    <a:lstStyle/>
                    <a:p>
                      <a:pPr algn="ctr"/>
                      <a:r>
                        <a:rPr lang="en-US" sz="3200" dirty="0"/>
                        <a:t>From Non-Built</a:t>
                      </a:r>
                    </a:p>
                  </a:txBody>
                  <a:tcPr/>
                </a:tc>
                <a:tc>
                  <a:txBody>
                    <a:bodyPr/>
                    <a:lstStyle/>
                    <a:p>
                      <a:pPr algn="ctr"/>
                      <a:r>
                        <a:rPr lang="en-US" sz="3200" dirty="0"/>
                        <a:t>0.9</a:t>
                      </a:r>
                    </a:p>
                  </a:txBody>
                  <a:tcPr/>
                </a:tc>
                <a:tc>
                  <a:txBody>
                    <a:bodyPr/>
                    <a:lstStyle/>
                    <a:p>
                      <a:pPr algn="ctr"/>
                      <a:r>
                        <a:rPr lang="en-US" sz="3200" dirty="0"/>
                        <a:t>0.1</a:t>
                      </a:r>
                    </a:p>
                  </a:txBody>
                  <a:tcPr/>
                </a:tc>
                <a:extLst>
                  <a:ext uri="{0D108BD9-81ED-4DB2-BD59-A6C34878D82A}">
                    <a16:rowId xmlns:a16="http://schemas.microsoft.com/office/drawing/2014/main" val="2925135636"/>
                  </a:ext>
                </a:extLst>
              </a:tr>
              <a:tr h="370840">
                <a:tc>
                  <a:txBody>
                    <a:bodyPr/>
                    <a:lstStyle/>
                    <a:p>
                      <a:pPr algn="ctr"/>
                      <a:r>
                        <a:rPr lang="en-US" sz="3200" dirty="0"/>
                        <a:t>From Built</a:t>
                      </a:r>
                    </a:p>
                  </a:txBody>
                  <a:tcPr/>
                </a:tc>
                <a:tc>
                  <a:txBody>
                    <a:bodyPr/>
                    <a:lstStyle/>
                    <a:p>
                      <a:pPr algn="ctr"/>
                      <a:r>
                        <a:rPr lang="en-US" sz="3200" dirty="0"/>
                        <a:t>0.0</a:t>
                      </a:r>
                    </a:p>
                  </a:txBody>
                  <a:tcPr/>
                </a:tc>
                <a:tc>
                  <a:txBody>
                    <a:bodyPr/>
                    <a:lstStyle/>
                    <a:p>
                      <a:pPr algn="ctr"/>
                      <a:r>
                        <a:rPr lang="en-US" sz="3200" dirty="0"/>
                        <a:t>1.0</a:t>
                      </a:r>
                    </a:p>
                  </a:txBody>
                  <a:tcPr/>
                </a:tc>
                <a:extLst>
                  <a:ext uri="{0D108BD9-81ED-4DB2-BD59-A6C34878D82A}">
                    <a16:rowId xmlns:a16="http://schemas.microsoft.com/office/drawing/2014/main" val="4216374582"/>
                  </a:ext>
                </a:extLst>
              </a:tr>
            </a:tbl>
          </a:graphicData>
        </a:graphic>
      </p:graphicFrame>
    </p:spTree>
    <p:extLst>
      <p:ext uri="{BB962C8B-B14F-4D97-AF65-F5344CB8AC3E}">
        <p14:creationId xmlns:p14="http://schemas.microsoft.com/office/powerpoint/2010/main" val="4280287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Compute transition sizes starting at 2020 using a Markov matrix with a 10-year time interval</a:t>
            </a:r>
          </a:p>
        </p:txBody>
      </p:sp>
      <p:pic>
        <p:nvPicPr>
          <p:cNvPr id="5" name="Content Placeholder 4"/>
          <p:cNvPicPr>
            <a:picLocks noGrp="1" noChangeAspect="1"/>
          </p:cNvPicPr>
          <p:nvPr>
            <p:ph idx="1"/>
          </p:nvPr>
        </p:nvPicPr>
        <p:blipFill rotWithShape="1">
          <a:blip r:embed="rId2"/>
          <a:srcRect l="30721" t="26179" r="47500" b="48759"/>
          <a:stretch/>
        </p:blipFill>
        <p:spPr>
          <a:xfrm>
            <a:off x="4068182" y="4066690"/>
            <a:ext cx="4160018" cy="2692791"/>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33</a:t>
            </a:fld>
            <a:endParaRPr lang="en-US"/>
          </a:p>
        </p:txBody>
      </p:sp>
      <p:sp>
        <p:nvSpPr>
          <p:cNvPr id="6" name="TextBox 5"/>
          <p:cNvSpPr txBox="1"/>
          <p:nvPr/>
        </p:nvSpPr>
        <p:spPr>
          <a:xfrm>
            <a:off x="838200" y="3089709"/>
            <a:ext cx="1250482" cy="1588169"/>
          </a:xfrm>
          <a:prstGeom prst="rect">
            <a:avLst/>
          </a:prstGeom>
          <a:noFill/>
        </p:spPr>
        <p:txBody>
          <a:bodyPr wrap="square" rtlCol="0">
            <a:spAutoFit/>
          </a:bodyPr>
          <a:lstStyle/>
          <a:p>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032930865"/>
              </p:ext>
            </p:extLst>
          </p:nvPr>
        </p:nvGraphicFramePr>
        <p:xfrm>
          <a:off x="252050" y="1427091"/>
          <a:ext cx="10107678" cy="222504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3949171551"/>
                    </a:ext>
                  </a:extLst>
                </a:gridCol>
                <a:gridCol w="1354667">
                  <a:extLst>
                    <a:ext uri="{9D8B030D-6E8A-4147-A177-3AD203B41FA5}">
                      <a16:colId xmlns:a16="http://schemas.microsoft.com/office/drawing/2014/main" val="544264490"/>
                    </a:ext>
                  </a:extLst>
                </a:gridCol>
                <a:gridCol w="2189480">
                  <a:extLst>
                    <a:ext uri="{9D8B030D-6E8A-4147-A177-3AD203B41FA5}">
                      <a16:colId xmlns:a16="http://schemas.microsoft.com/office/drawing/2014/main" val="3777368823"/>
                    </a:ext>
                  </a:extLst>
                </a:gridCol>
                <a:gridCol w="2084705">
                  <a:extLst>
                    <a:ext uri="{9D8B030D-6E8A-4147-A177-3AD203B41FA5}">
                      <a16:colId xmlns:a16="http://schemas.microsoft.com/office/drawing/2014/main" val="3225017230"/>
                    </a:ext>
                  </a:extLst>
                </a:gridCol>
                <a:gridCol w="2193566">
                  <a:extLst>
                    <a:ext uri="{9D8B030D-6E8A-4147-A177-3AD203B41FA5}">
                      <a16:colId xmlns:a16="http://schemas.microsoft.com/office/drawing/2014/main" val="1936730300"/>
                    </a:ext>
                  </a:extLst>
                </a:gridCol>
                <a:gridCol w="930593">
                  <a:extLst>
                    <a:ext uri="{9D8B030D-6E8A-4147-A177-3AD203B41FA5}">
                      <a16:colId xmlns:a16="http://schemas.microsoft.com/office/drawing/2014/main" val="712823424"/>
                    </a:ext>
                  </a:extLst>
                </a:gridCol>
              </a:tblGrid>
              <a:tr h="370840">
                <a:tc>
                  <a:txBody>
                    <a:bodyPr/>
                    <a:lstStyle/>
                    <a:p>
                      <a:pPr algn="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r>
                        <a:rPr lang="en-US" dirty="0"/>
                        <a:t>2030</a:t>
                      </a:r>
                    </a:p>
                  </a:txBody>
                  <a:tcPr>
                    <a:lnL w="12700" cap="flat" cmpd="sng" algn="ctr">
                      <a:solidFill>
                        <a:schemeClr val="tx1"/>
                      </a:solidFill>
                      <a:prstDash val="solid"/>
                      <a:round/>
                      <a:headEnd type="none" w="med" len="med"/>
                      <a:tailEnd type="none" w="med" len="med"/>
                    </a:lnL>
                  </a:tcPr>
                </a:tc>
                <a:tc>
                  <a:txBody>
                    <a:bodyPr/>
                    <a:lstStyle/>
                    <a:p>
                      <a:pPr algn="r"/>
                      <a:r>
                        <a:rPr lang="en-US" dirty="0"/>
                        <a:t>2030</a:t>
                      </a:r>
                    </a:p>
                  </a:txBody>
                  <a:tcPr/>
                </a:tc>
                <a:tc>
                  <a:txBody>
                    <a:bodyPr/>
                    <a:lstStyle/>
                    <a:p>
                      <a:pPr algn="r"/>
                      <a:r>
                        <a:rPr lang="en-US" dirty="0"/>
                        <a:t>2030</a:t>
                      </a:r>
                    </a:p>
                  </a:txBody>
                  <a:tcPr/>
                </a:tc>
                <a:tc>
                  <a:txBody>
                    <a:bodyPr/>
                    <a:lstStyle/>
                    <a:p>
                      <a:pPr algn="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3495984106"/>
                  </a:ext>
                </a:extLst>
              </a:tr>
              <a:tr h="370840">
                <a:tc>
                  <a:txBody>
                    <a:bodyPr/>
                    <a:lstStyle/>
                    <a:p>
                      <a:pPr algn="r"/>
                      <a:endParaRPr 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dirty="0"/>
                        <a:t>Forest</a:t>
                      </a:r>
                    </a:p>
                  </a:txBody>
                  <a:tcPr>
                    <a:lnL w="12700" cap="flat" cmpd="sng" algn="ctr">
                      <a:solidFill>
                        <a:schemeClr val="tx1"/>
                      </a:solidFill>
                      <a:prstDash val="solid"/>
                      <a:round/>
                      <a:headEnd type="none" w="med" len="med"/>
                      <a:tailEnd type="none" w="med" len="med"/>
                    </a:lnL>
                  </a:tcPr>
                </a:tc>
                <a:tc>
                  <a:txBody>
                    <a:bodyPr/>
                    <a:lstStyle/>
                    <a:p>
                      <a:pPr algn="r"/>
                      <a:r>
                        <a:rPr lang="en-US" dirty="0"/>
                        <a:t>Other</a:t>
                      </a:r>
                    </a:p>
                  </a:txBody>
                  <a:tcPr/>
                </a:tc>
                <a:tc>
                  <a:txBody>
                    <a:bodyPr/>
                    <a:lstStyle/>
                    <a:p>
                      <a:pPr algn="r"/>
                      <a:r>
                        <a:rPr lang="en-US" dirty="0"/>
                        <a:t>Built</a:t>
                      </a:r>
                    </a:p>
                  </a:txBody>
                  <a:tcPr/>
                </a:tc>
                <a:tc>
                  <a:txBody>
                    <a:bodyPr/>
                    <a:lstStyle/>
                    <a:p>
                      <a:pPr algn="r"/>
                      <a:r>
                        <a:rPr lang="en-US" dirty="0"/>
                        <a:t>Sum</a:t>
                      </a:r>
                    </a:p>
                  </a:txBody>
                  <a:tcPr/>
                </a:tc>
                <a:extLst>
                  <a:ext uri="{0D108BD9-81ED-4DB2-BD59-A6C34878D82A}">
                    <a16:rowId xmlns:a16="http://schemas.microsoft.com/office/drawing/2014/main" val="1608960326"/>
                  </a:ext>
                </a:extLst>
              </a:tr>
              <a:tr h="370840">
                <a:tc>
                  <a:txBody>
                    <a:bodyPr/>
                    <a:lstStyle/>
                    <a:p>
                      <a:pPr algn="r"/>
                      <a:r>
                        <a:rPr lang="en-US" dirty="0"/>
                        <a:t>2020</a:t>
                      </a:r>
                    </a:p>
                  </a:txBody>
                  <a:tcPr>
                    <a:lnT w="12700" cap="flat" cmpd="sng" algn="ctr">
                      <a:solidFill>
                        <a:schemeClr val="tx1"/>
                      </a:solidFill>
                      <a:prstDash val="solid"/>
                      <a:round/>
                      <a:headEnd type="none" w="med" len="med"/>
                      <a:tailEnd type="none" w="med" len="med"/>
                    </a:lnT>
                  </a:tcPr>
                </a:tc>
                <a:tc>
                  <a:txBody>
                    <a:bodyPr/>
                    <a:lstStyle/>
                    <a:p>
                      <a:pPr algn="r"/>
                      <a:r>
                        <a:rPr lang="en-US" dirty="0"/>
                        <a:t>Forest</a:t>
                      </a:r>
                    </a:p>
                  </a:txBody>
                  <a:tcPr>
                    <a:lnT w="12700" cap="flat" cmpd="sng" algn="ctr">
                      <a:solidFill>
                        <a:schemeClr val="tx1"/>
                      </a:solidFill>
                      <a:prstDash val="solid"/>
                      <a:round/>
                      <a:headEnd type="none" w="med" len="med"/>
                      <a:tailEnd type="none" w="med" len="med"/>
                    </a:lnT>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0.6*</a:t>
                      </a:r>
                      <a:r>
                        <a:rPr lang="en-US" dirty="0">
                          <a:effectLst/>
                        </a:rPr>
                        <a:t>400 </a:t>
                      </a:r>
                      <a:r>
                        <a:rPr lang="en-US" dirty="0"/>
                        <a:t>= 240 </a:t>
                      </a:r>
                    </a:p>
                  </a:txBody>
                  <a:tcPr/>
                </a:tc>
                <a:tc>
                  <a:txBody>
                    <a:bodyPr/>
                    <a:lstStyle/>
                    <a:p>
                      <a:pPr algn="r"/>
                      <a:r>
                        <a:rPr lang="en-US" dirty="0">
                          <a:solidFill>
                            <a:schemeClr val="tx1"/>
                          </a:solidFill>
                        </a:rPr>
                        <a:t>0.2*400 = 80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0.2*400 = 80</a:t>
                      </a:r>
                    </a:p>
                  </a:txBody>
                  <a:tcPr/>
                </a:tc>
                <a:tc>
                  <a:txBody>
                    <a:bodyPr/>
                    <a:lstStyle/>
                    <a:p>
                      <a:pPr algn="r"/>
                      <a:r>
                        <a:rPr lang="en-US" dirty="0">
                          <a:effectLst/>
                        </a:rPr>
                        <a:t>400</a:t>
                      </a:r>
                    </a:p>
                  </a:txBody>
                  <a:tcPr anchor="ctr"/>
                </a:tc>
                <a:extLst>
                  <a:ext uri="{0D108BD9-81ED-4DB2-BD59-A6C34878D82A}">
                    <a16:rowId xmlns:a16="http://schemas.microsoft.com/office/drawing/2014/main" val="2019762735"/>
                  </a:ext>
                </a:extLst>
              </a:tr>
              <a:tr h="370840">
                <a:tc>
                  <a:txBody>
                    <a:bodyPr/>
                    <a:lstStyle/>
                    <a:p>
                      <a:pPr algn="r"/>
                      <a:r>
                        <a:rPr lang="en-US" dirty="0"/>
                        <a:t>2020</a:t>
                      </a:r>
                    </a:p>
                  </a:txBody>
                  <a:tcPr/>
                </a:tc>
                <a:tc>
                  <a:txBody>
                    <a:bodyPr/>
                    <a:lstStyle/>
                    <a:p>
                      <a:pPr algn="r"/>
                      <a:r>
                        <a:rPr lang="en-US" dirty="0"/>
                        <a:t>Other</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0.0*</a:t>
                      </a:r>
                      <a:r>
                        <a:rPr lang="en-US" dirty="0">
                          <a:effectLst/>
                        </a:rPr>
                        <a:t>400 </a:t>
                      </a:r>
                      <a:r>
                        <a:rPr lang="en-US" dirty="0"/>
                        <a:t>= 0 </a:t>
                      </a:r>
                    </a:p>
                  </a:txBody>
                  <a:tcPr/>
                </a:tc>
                <a:tc>
                  <a:txBody>
                    <a:bodyPr/>
                    <a:lstStyle/>
                    <a:p>
                      <a:pPr algn="r"/>
                      <a:r>
                        <a:rPr lang="en-US" dirty="0">
                          <a:solidFill>
                            <a:schemeClr val="tx1"/>
                          </a:solidFill>
                        </a:rPr>
                        <a:t>0.6*400 = 240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0.4*400 = 160</a:t>
                      </a:r>
                    </a:p>
                  </a:txBody>
                  <a:tcPr/>
                </a:tc>
                <a:tc>
                  <a:txBody>
                    <a:bodyPr/>
                    <a:lstStyle/>
                    <a:p>
                      <a:pPr algn="r"/>
                      <a:r>
                        <a:rPr lang="en-US" dirty="0">
                          <a:effectLst/>
                        </a:rPr>
                        <a:t>400</a:t>
                      </a:r>
                    </a:p>
                  </a:txBody>
                  <a:tcPr anchor="ctr"/>
                </a:tc>
                <a:extLst>
                  <a:ext uri="{0D108BD9-81ED-4DB2-BD59-A6C34878D82A}">
                    <a16:rowId xmlns:a16="http://schemas.microsoft.com/office/drawing/2014/main" val="717776308"/>
                  </a:ext>
                </a:extLst>
              </a:tr>
              <a:tr h="370840">
                <a:tc>
                  <a:txBody>
                    <a:bodyPr/>
                    <a:lstStyle/>
                    <a:p>
                      <a:pPr algn="r"/>
                      <a:r>
                        <a:rPr lang="en-US" dirty="0"/>
                        <a:t>2020</a:t>
                      </a:r>
                    </a:p>
                  </a:txBody>
                  <a:tcPr/>
                </a:tc>
                <a:tc>
                  <a:txBody>
                    <a:bodyPr/>
                    <a:lstStyle/>
                    <a:p>
                      <a:pPr algn="r"/>
                      <a:r>
                        <a:rPr lang="en-US"/>
                        <a:t>Built</a:t>
                      </a:r>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0.0*</a:t>
                      </a:r>
                      <a:r>
                        <a:rPr lang="en-US" dirty="0">
                          <a:effectLst/>
                        </a:rPr>
                        <a:t>200 </a:t>
                      </a:r>
                      <a:r>
                        <a:rPr lang="en-US" dirty="0"/>
                        <a:t>= 0 </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0.0*</a:t>
                      </a:r>
                      <a:r>
                        <a:rPr lang="en-US" dirty="0">
                          <a:effectLst/>
                        </a:rPr>
                        <a:t>200 </a:t>
                      </a:r>
                      <a:r>
                        <a:rPr lang="en-US" dirty="0"/>
                        <a:t>= 0 </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a:t>
                      </a:r>
                      <a:r>
                        <a:rPr lang="en-US" dirty="0">
                          <a:effectLst/>
                        </a:rPr>
                        <a:t>200 </a:t>
                      </a:r>
                      <a:r>
                        <a:rPr lang="en-US" dirty="0"/>
                        <a:t>= 200 </a:t>
                      </a:r>
                    </a:p>
                  </a:txBody>
                  <a:tcPr/>
                </a:tc>
                <a:tc>
                  <a:txBody>
                    <a:bodyPr/>
                    <a:lstStyle/>
                    <a:p>
                      <a:pPr algn="r"/>
                      <a:r>
                        <a:rPr lang="en-US" dirty="0">
                          <a:effectLst/>
                        </a:rPr>
                        <a:t>200</a:t>
                      </a:r>
                    </a:p>
                  </a:txBody>
                  <a:tcPr anchor="ctr"/>
                </a:tc>
                <a:extLst>
                  <a:ext uri="{0D108BD9-81ED-4DB2-BD59-A6C34878D82A}">
                    <a16:rowId xmlns:a16="http://schemas.microsoft.com/office/drawing/2014/main" val="2929931636"/>
                  </a:ext>
                </a:extLst>
              </a:tr>
              <a:tr h="370840">
                <a:tc>
                  <a:txBody>
                    <a:bodyPr/>
                    <a:lstStyle/>
                    <a:p>
                      <a:pPr algn="r"/>
                      <a:endParaRPr 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r"/>
                      <a:r>
                        <a:rPr lang="en-US" dirty="0"/>
                        <a:t>Sum</a:t>
                      </a:r>
                    </a:p>
                  </a:txBody>
                  <a:tcPr/>
                </a:tc>
                <a:tc>
                  <a:txBody>
                    <a:bodyPr/>
                    <a:lstStyle/>
                    <a:p>
                      <a:pPr algn="r"/>
                      <a:r>
                        <a:rPr lang="en-US" dirty="0"/>
                        <a:t>240</a:t>
                      </a:r>
                    </a:p>
                  </a:txBody>
                  <a:tcPr/>
                </a:tc>
                <a:tc>
                  <a:txBody>
                    <a:bodyPr/>
                    <a:lstStyle/>
                    <a:p>
                      <a:pPr algn="r"/>
                      <a:r>
                        <a:rPr lang="en-US" dirty="0"/>
                        <a:t>320</a:t>
                      </a:r>
                    </a:p>
                  </a:txBody>
                  <a:tcPr/>
                </a:tc>
                <a:tc>
                  <a:txBody>
                    <a:bodyPr/>
                    <a:lstStyle/>
                    <a:p>
                      <a:pPr algn="r"/>
                      <a:r>
                        <a:rPr lang="en-US" dirty="0"/>
                        <a:t>440</a:t>
                      </a:r>
                    </a:p>
                  </a:txBody>
                  <a:tcPr/>
                </a:tc>
                <a:tc>
                  <a:txBody>
                    <a:bodyPr/>
                    <a:lstStyle/>
                    <a:p>
                      <a:pPr algn="r"/>
                      <a:r>
                        <a:rPr lang="en-US" dirty="0">
                          <a:effectLst/>
                        </a:rPr>
                        <a:t>1000</a:t>
                      </a:r>
                      <a:endParaRPr lang="en-US" dirty="0"/>
                    </a:p>
                  </a:txBody>
                  <a:tcPr/>
                </a:tc>
                <a:extLst>
                  <a:ext uri="{0D108BD9-81ED-4DB2-BD59-A6C34878D82A}">
                    <a16:rowId xmlns:a16="http://schemas.microsoft.com/office/drawing/2014/main" val="3064549562"/>
                  </a:ext>
                </a:extLst>
              </a:tr>
            </a:tbl>
          </a:graphicData>
        </a:graphic>
      </p:graphicFrame>
      <p:sp>
        <p:nvSpPr>
          <p:cNvPr id="3" name="TextBox 2">
            <a:extLst>
              <a:ext uri="{FF2B5EF4-FFF2-40B4-BE49-F238E27FC236}">
                <a16:creationId xmlns:a16="http://schemas.microsoft.com/office/drawing/2014/main" id="{59457FBA-3AB5-404B-859D-7A25E0FDC4F2}"/>
              </a:ext>
            </a:extLst>
          </p:cNvPr>
          <p:cNvSpPr txBox="1"/>
          <p:nvPr/>
        </p:nvSpPr>
        <p:spPr>
          <a:xfrm>
            <a:off x="245426" y="3697358"/>
            <a:ext cx="10319870" cy="369332"/>
          </a:xfrm>
          <a:prstGeom prst="rect">
            <a:avLst/>
          </a:prstGeom>
          <a:noFill/>
        </p:spPr>
        <p:txBody>
          <a:bodyPr wrap="square" rtlCol="0">
            <a:spAutoFit/>
          </a:bodyPr>
          <a:lstStyle/>
          <a:p>
            <a:r>
              <a:rPr lang="en-US" dirty="0">
                <a:solidFill>
                  <a:srgbClr val="FF0000"/>
                </a:solidFill>
              </a:rPr>
              <a:t>Size of change from 2020 to 2030 </a:t>
            </a:r>
            <a:r>
              <a:rPr lang="en-US">
                <a:solidFill>
                  <a:srgbClr val="FF0000"/>
                </a:solidFill>
              </a:rPr>
              <a:t>is what?</a:t>
            </a:r>
            <a:endParaRPr lang="en-US" dirty="0">
              <a:solidFill>
                <a:srgbClr val="FF0000"/>
              </a:solidFill>
            </a:endParaRPr>
          </a:p>
        </p:txBody>
      </p:sp>
    </p:spTree>
    <p:extLst>
      <p:ext uri="{BB962C8B-B14F-4D97-AF65-F5344CB8AC3E}">
        <p14:creationId xmlns:p14="http://schemas.microsoft.com/office/powerpoint/2010/main" val="7604388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Compute transition sizes starting at 2020 using a Markov matrix with a 10-year time interval</a:t>
            </a:r>
          </a:p>
        </p:txBody>
      </p:sp>
      <p:pic>
        <p:nvPicPr>
          <p:cNvPr id="5" name="Content Placeholder 4"/>
          <p:cNvPicPr>
            <a:picLocks noGrp="1" noChangeAspect="1"/>
          </p:cNvPicPr>
          <p:nvPr>
            <p:ph idx="1"/>
          </p:nvPr>
        </p:nvPicPr>
        <p:blipFill rotWithShape="1">
          <a:blip r:embed="rId2"/>
          <a:srcRect l="30721" t="26179" r="47500" b="48759"/>
          <a:stretch/>
        </p:blipFill>
        <p:spPr>
          <a:xfrm>
            <a:off x="4068182" y="4066690"/>
            <a:ext cx="4160018" cy="2692791"/>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34</a:t>
            </a:fld>
            <a:endParaRPr lang="en-US"/>
          </a:p>
        </p:txBody>
      </p:sp>
      <p:sp>
        <p:nvSpPr>
          <p:cNvPr id="6" name="TextBox 5"/>
          <p:cNvSpPr txBox="1"/>
          <p:nvPr/>
        </p:nvSpPr>
        <p:spPr>
          <a:xfrm>
            <a:off x="838200" y="3089709"/>
            <a:ext cx="1250482" cy="1588169"/>
          </a:xfrm>
          <a:prstGeom prst="rect">
            <a:avLst/>
          </a:prstGeom>
          <a:noFill/>
        </p:spPr>
        <p:txBody>
          <a:bodyPr wrap="square" rtlCol="0">
            <a:spAutoFit/>
          </a:bodyPr>
          <a:lstStyle/>
          <a:p>
            <a:endParaRPr lang="en-US" dirty="0"/>
          </a:p>
        </p:txBody>
      </p:sp>
      <p:graphicFrame>
        <p:nvGraphicFramePr>
          <p:cNvPr id="9" name="Table 8"/>
          <p:cNvGraphicFramePr>
            <a:graphicFrameLocks noGrp="1"/>
          </p:cNvGraphicFramePr>
          <p:nvPr/>
        </p:nvGraphicFramePr>
        <p:xfrm>
          <a:off x="252050" y="1427091"/>
          <a:ext cx="10107678" cy="222504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3949171551"/>
                    </a:ext>
                  </a:extLst>
                </a:gridCol>
                <a:gridCol w="1354667">
                  <a:extLst>
                    <a:ext uri="{9D8B030D-6E8A-4147-A177-3AD203B41FA5}">
                      <a16:colId xmlns:a16="http://schemas.microsoft.com/office/drawing/2014/main" val="544264490"/>
                    </a:ext>
                  </a:extLst>
                </a:gridCol>
                <a:gridCol w="2189480">
                  <a:extLst>
                    <a:ext uri="{9D8B030D-6E8A-4147-A177-3AD203B41FA5}">
                      <a16:colId xmlns:a16="http://schemas.microsoft.com/office/drawing/2014/main" val="3777368823"/>
                    </a:ext>
                  </a:extLst>
                </a:gridCol>
                <a:gridCol w="2084705">
                  <a:extLst>
                    <a:ext uri="{9D8B030D-6E8A-4147-A177-3AD203B41FA5}">
                      <a16:colId xmlns:a16="http://schemas.microsoft.com/office/drawing/2014/main" val="3225017230"/>
                    </a:ext>
                  </a:extLst>
                </a:gridCol>
                <a:gridCol w="2193566">
                  <a:extLst>
                    <a:ext uri="{9D8B030D-6E8A-4147-A177-3AD203B41FA5}">
                      <a16:colId xmlns:a16="http://schemas.microsoft.com/office/drawing/2014/main" val="1936730300"/>
                    </a:ext>
                  </a:extLst>
                </a:gridCol>
                <a:gridCol w="930593">
                  <a:extLst>
                    <a:ext uri="{9D8B030D-6E8A-4147-A177-3AD203B41FA5}">
                      <a16:colId xmlns:a16="http://schemas.microsoft.com/office/drawing/2014/main" val="712823424"/>
                    </a:ext>
                  </a:extLst>
                </a:gridCol>
              </a:tblGrid>
              <a:tr h="370840">
                <a:tc>
                  <a:txBody>
                    <a:bodyPr/>
                    <a:lstStyle/>
                    <a:p>
                      <a:pPr algn="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r>
                        <a:rPr lang="en-US" dirty="0"/>
                        <a:t>2030</a:t>
                      </a:r>
                    </a:p>
                  </a:txBody>
                  <a:tcPr>
                    <a:lnL w="12700" cap="flat" cmpd="sng" algn="ctr">
                      <a:solidFill>
                        <a:schemeClr val="tx1"/>
                      </a:solidFill>
                      <a:prstDash val="solid"/>
                      <a:round/>
                      <a:headEnd type="none" w="med" len="med"/>
                      <a:tailEnd type="none" w="med" len="med"/>
                    </a:lnL>
                  </a:tcPr>
                </a:tc>
                <a:tc>
                  <a:txBody>
                    <a:bodyPr/>
                    <a:lstStyle/>
                    <a:p>
                      <a:pPr algn="r"/>
                      <a:r>
                        <a:rPr lang="en-US" dirty="0"/>
                        <a:t>2030</a:t>
                      </a:r>
                    </a:p>
                  </a:txBody>
                  <a:tcPr/>
                </a:tc>
                <a:tc>
                  <a:txBody>
                    <a:bodyPr/>
                    <a:lstStyle/>
                    <a:p>
                      <a:pPr algn="r"/>
                      <a:r>
                        <a:rPr lang="en-US" dirty="0"/>
                        <a:t>2030</a:t>
                      </a:r>
                    </a:p>
                  </a:txBody>
                  <a:tcPr/>
                </a:tc>
                <a:tc>
                  <a:txBody>
                    <a:bodyPr/>
                    <a:lstStyle/>
                    <a:p>
                      <a:pPr algn="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3495984106"/>
                  </a:ext>
                </a:extLst>
              </a:tr>
              <a:tr h="370840">
                <a:tc>
                  <a:txBody>
                    <a:bodyPr/>
                    <a:lstStyle/>
                    <a:p>
                      <a:pPr algn="r"/>
                      <a:endParaRPr 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dirty="0"/>
                        <a:t>Forest</a:t>
                      </a:r>
                    </a:p>
                  </a:txBody>
                  <a:tcPr>
                    <a:lnL w="12700" cap="flat" cmpd="sng" algn="ctr">
                      <a:solidFill>
                        <a:schemeClr val="tx1"/>
                      </a:solidFill>
                      <a:prstDash val="solid"/>
                      <a:round/>
                      <a:headEnd type="none" w="med" len="med"/>
                      <a:tailEnd type="none" w="med" len="med"/>
                    </a:lnL>
                  </a:tcPr>
                </a:tc>
                <a:tc>
                  <a:txBody>
                    <a:bodyPr/>
                    <a:lstStyle/>
                    <a:p>
                      <a:pPr algn="r"/>
                      <a:r>
                        <a:rPr lang="en-US" dirty="0"/>
                        <a:t>Other</a:t>
                      </a:r>
                    </a:p>
                  </a:txBody>
                  <a:tcPr/>
                </a:tc>
                <a:tc>
                  <a:txBody>
                    <a:bodyPr/>
                    <a:lstStyle/>
                    <a:p>
                      <a:pPr algn="r"/>
                      <a:r>
                        <a:rPr lang="en-US" dirty="0"/>
                        <a:t>Built</a:t>
                      </a:r>
                    </a:p>
                  </a:txBody>
                  <a:tcPr/>
                </a:tc>
                <a:tc>
                  <a:txBody>
                    <a:bodyPr/>
                    <a:lstStyle/>
                    <a:p>
                      <a:pPr algn="r"/>
                      <a:r>
                        <a:rPr lang="en-US" dirty="0"/>
                        <a:t>Sum</a:t>
                      </a:r>
                    </a:p>
                  </a:txBody>
                  <a:tcPr/>
                </a:tc>
                <a:extLst>
                  <a:ext uri="{0D108BD9-81ED-4DB2-BD59-A6C34878D82A}">
                    <a16:rowId xmlns:a16="http://schemas.microsoft.com/office/drawing/2014/main" val="1608960326"/>
                  </a:ext>
                </a:extLst>
              </a:tr>
              <a:tr h="370840">
                <a:tc>
                  <a:txBody>
                    <a:bodyPr/>
                    <a:lstStyle/>
                    <a:p>
                      <a:pPr algn="r"/>
                      <a:r>
                        <a:rPr lang="en-US" dirty="0"/>
                        <a:t>2020</a:t>
                      </a:r>
                    </a:p>
                  </a:txBody>
                  <a:tcPr>
                    <a:lnT w="12700" cap="flat" cmpd="sng" algn="ctr">
                      <a:solidFill>
                        <a:schemeClr val="tx1"/>
                      </a:solidFill>
                      <a:prstDash val="solid"/>
                      <a:round/>
                      <a:headEnd type="none" w="med" len="med"/>
                      <a:tailEnd type="none" w="med" len="med"/>
                    </a:lnT>
                  </a:tcPr>
                </a:tc>
                <a:tc>
                  <a:txBody>
                    <a:bodyPr/>
                    <a:lstStyle/>
                    <a:p>
                      <a:pPr algn="r"/>
                      <a:r>
                        <a:rPr lang="en-US" dirty="0"/>
                        <a:t>Forest</a:t>
                      </a:r>
                    </a:p>
                  </a:txBody>
                  <a:tcPr>
                    <a:lnT w="12700" cap="flat" cmpd="sng" algn="ctr">
                      <a:solidFill>
                        <a:schemeClr val="tx1"/>
                      </a:solidFill>
                      <a:prstDash val="solid"/>
                      <a:round/>
                      <a:headEnd type="none" w="med" len="med"/>
                      <a:tailEnd type="none" w="med" len="med"/>
                    </a:lnT>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0.6*</a:t>
                      </a:r>
                      <a:r>
                        <a:rPr lang="en-US" dirty="0">
                          <a:effectLst/>
                        </a:rPr>
                        <a:t>400 </a:t>
                      </a:r>
                      <a:r>
                        <a:rPr lang="en-US" dirty="0"/>
                        <a:t>= 240 </a:t>
                      </a:r>
                    </a:p>
                  </a:txBody>
                  <a:tcPr/>
                </a:tc>
                <a:tc>
                  <a:txBody>
                    <a:bodyPr/>
                    <a:lstStyle/>
                    <a:p>
                      <a:pPr algn="r"/>
                      <a:r>
                        <a:rPr lang="en-US" dirty="0"/>
                        <a:t>0.2*400 = </a:t>
                      </a:r>
                      <a:r>
                        <a:rPr lang="en-US" dirty="0">
                          <a:solidFill>
                            <a:srgbClr val="FF0000"/>
                          </a:solidFill>
                        </a:rPr>
                        <a:t>80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0.2*400 = </a:t>
                      </a:r>
                      <a:r>
                        <a:rPr lang="en-US" dirty="0">
                          <a:solidFill>
                            <a:srgbClr val="FF0000"/>
                          </a:solidFill>
                        </a:rPr>
                        <a:t>80</a:t>
                      </a:r>
                    </a:p>
                  </a:txBody>
                  <a:tcPr/>
                </a:tc>
                <a:tc>
                  <a:txBody>
                    <a:bodyPr/>
                    <a:lstStyle/>
                    <a:p>
                      <a:pPr algn="r"/>
                      <a:r>
                        <a:rPr lang="en-US" dirty="0">
                          <a:effectLst/>
                        </a:rPr>
                        <a:t>400</a:t>
                      </a:r>
                    </a:p>
                  </a:txBody>
                  <a:tcPr anchor="ctr"/>
                </a:tc>
                <a:extLst>
                  <a:ext uri="{0D108BD9-81ED-4DB2-BD59-A6C34878D82A}">
                    <a16:rowId xmlns:a16="http://schemas.microsoft.com/office/drawing/2014/main" val="2019762735"/>
                  </a:ext>
                </a:extLst>
              </a:tr>
              <a:tr h="370840">
                <a:tc>
                  <a:txBody>
                    <a:bodyPr/>
                    <a:lstStyle/>
                    <a:p>
                      <a:pPr algn="r"/>
                      <a:r>
                        <a:rPr lang="en-US" dirty="0"/>
                        <a:t>2020</a:t>
                      </a:r>
                    </a:p>
                  </a:txBody>
                  <a:tcPr/>
                </a:tc>
                <a:tc>
                  <a:txBody>
                    <a:bodyPr/>
                    <a:lstStyle/>
                    <a:p>
                      <a:pPr algn="r"/>
                      <a:r>
                        <a:rPr lang="en-US" dirty="0"/>
                        <a:t>Other</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0.0*</a:t>
                      </a:r>
                      <a:r>
                        <a:rPr lang="en-US" dirty="0">
                          <a:effectLst/>
                        </a:rPr>
                        <a:t>400 </a:t>
                      </a:r>
                      <a:r>
                        <a:rPr lang="en-US" dirty="0"/>
                        <a:t>= 0 </a:t>
                      </a:r>
                    </a:p>
                  </a:txBody>
                  <a:tcPr/>
                </a:tc>
                <a:tc>
                  <a:txBody>
                    <a:bodyPr/>
                    <a:lstStyle/>
                    <a:p>
                      <a:pPr algn="r"/>
                      <a:r>
                        <a:rPr lang="en-US" dirty="0"/>
                        <a:t>0.6*400 = 240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0.4*400 = </a:t>
                      </a:r>
                      <a:r>
                        <a:rPr lang="en-US" dirty="0">
                          <a:solidFill>
                            <a:srgbClr val="FF0000"/>
                          </a:solidFill>
                        </a:rPr>
                        <a:t>160</a:t>
                      </a:r>
                    </a:p>
                  </a:txBody>
                  <a:tcPr/>
                </a:tc>
                <a:tc>
                  <a:txBody>
                    <a:bodyPr/>
                    <a:lstStyle/>
                    <a:p>
                      <a:pPr algn="r"/>
                      <a:r>
                        <a:rPr lang="en-US" dirty="0">
                          <a:effectLst/>
                        </a:rPr>
                        <a:t>400</a:t>
                      </a:r>
                    </a:p>
                  </a:txBody>
                  <a:tcPr anchor="ctr"/>
                </a:tc>
                <a:extLst>
                  <a:ext uri="{0D108BD9-81ED-4DB2-BD59-A6C34878D82A}">
                    <a16:rowId xmlns:a16="http://schemas.microsoft.com/office/drawing/2014/main" val="717776308"/>
                  </a:ext>
                </a:extLst>
              </a:tr>
              <a:tr h="370840">
                <a:tc>
                  <a:txBody>
                    <a:bodyPr/>
                    <a:lstStyle/>
                    <a:p>
                      <a:pPr algn="r"/>
                      <a:r>
                        <a:rPr lang="en-US" dirty="0"/>
                        <a:t>2020</a:t>
                      </a:r>
                    </a:p>
                  </a:txBody>
                  <a:tcPr/>
                </a:tc>
                <a:tc>
                  <a:txBody>
                    <a:bodyPr/>
                    <a:lstStyle/>
                    <a:p>
                      <a:pPr algn="r"/>
                      <a:r>
                        <a:rPr lang="en-US"/>
                        <a:t>Built</a:t>
                      </a:r>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0.0*</a:t>
                      </a:r>
                      <a:r>
                        <a:rPr lang="en-US" dirty="0">
                          <a:effectLst/>
                        </a:rPr>
                        <a:t>200 </a:t>
                      </a:r>
                      <a:r>
                        <a:rPr lang="en-US" dirty="0"/>
                        <a:t>= 0 </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0.0*</a:t>
                      </a:r>
                      <a:r>
                        <a:rPr lang="en-US" dirty="0">
                          <a:effectLst/>
                        </a:rPr>
                        <a:t>200 </a:t>
                      </a:r>
                      <a:r>
                        <a:rPr lang="en-US" dirty="0"/>
                        <a:t>= 0 </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a:t>
                      </a:r>
                      <a:r>
                        <a:rPr lang="en-US" dirty="0">
                          <a:effectLst/>
                        </a:rPr>
                        <a:t>200 </a:t>
                      </a:r>
                      <a:r>
                        <a:rPr lang="en-US" dirty="0"/>
                        <a:t>= 200 </a:t>
                      </a:r>
                    </a:p>
                  </a:txBody>
                  <a:tcPr/>
                </a:tc>
                <a:tc>
                  <a:txBody>
                    <a:bodyPr/>
                    <a:lstStyle/>
                    <a:p>
                      <a:pPr algn="r"/>
                      <a:r>
                        <a:rPr lang="en-US" dirty="0">
                          <a:effectLst/>
                        </a:rPr>
                        <a:t>200</a:t>
                      </a:r>
                    </a:p>
                  </a:txBody>
                  <a:tcPr anchor="ctr"/>
                </a:tc>
                <a:extLst>
                  <a:ext uri="{0D108BD9-81ED-4DB2-BD59-A6C34878D82A}">
                    <a16:rowId xmlns:a16="http://schemas.microsoft.com/office/drawing/2014/main" val="2929931636"/>
                  </a:ext>
                </a:extLst>
              </a:tr>
              <a:tr h="370840">
                <a:tc>
                  <a:txBody>
                    <a:bodyPr/>
                    <a:lstStyle/>
                    <a:p>
                      <a:pPr algn="r"/>
                      <a:endParaRPr 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r"/>
                      <a:r>
                        <a:rPr lang="en-US" dirty="0"/>
                        <a:t>Sum</a:t>
                      </a:r>
                    </a:p>
                  </a:txBody>
                  <a:tcPr/>
                </a:tc>
                <a:tc>
                  <a:txBody>
                    <a:bodyPr/>
                    <a:lstStyle/>
                    <a:p>
                      <a:pPr algn="r"/>
                      <a:r>
                        <a:rPr lang="en-US" dirty="0"/>
                        <a:t>240</a:t>
                      </a:r>
                    </a:p>
                  </a:txBody>
                  <a:tcPr/>
                </a:tc>
                <a:tc>
                  <a:txBody>
                    <a:bodyPr/>
                    <a:lstStyle/>
                    <a:p>
                      <a:pPr algn="r"/>
                      <a:r>
                        <a:rPr lang="en-US" dirty="0"/>
                        <a:t>320</a:t>
                      </a:r>
                    </a:p>
                  </a:txBody>
                  <a:tcPr/>
                </a:tc>
                <a:tc>
                  <a:txBody>
                    <a:bodyPr/>
                    <a:lstStyle/>
                    <a:p>
                      <a:pPr algn="r"/>
                      <a:r>
                        <a:rPr lang="en-US" dirty="0"/>
                        <a:t>440</a:t>
                      </a:r>
                    </a:p>
                  </a:txBody>
                  <a:tcPr/>
                </a:tc>
                <a:tc>
                  <a:txBody>
                    <a:bodyPr/>
                    <a:lstStyle/>
                    <a:p>
                      <a:pPr algn="r"/>
                      <a:r>
                        <a:rPr lang="en-US" dirty="0">
                          <a:effectLst/>
                        </a:rPr>
                        <a:t>1000</a:t>
                      </a:r>
                      <a:endParaRPr lang="en-US" dirty="0"/>
                    </a:p>
                  </a:txBody>
                  <a:tcPr/>
                </a:tc>
                <a:extLst>
                  <a:ext uri="{0D108BD9-81ED-4DB2-BD59-A6C34878D82A}">
                    <a16:rowId xmlns:a16="http://schemas.microsoft.com/office/drawing/2014/main" val="3064549562"/>
                  </a:ext>
                </a:extLst>
              </a:tr>
            </a:tbl>
          </a:graphicData>
        </a:graphic>
      </p:graphicFrame>
      <p:sp>
        <p:nvSpPr>
          <p:cNvPr id="3" name="TextBox 2">
            <a:extLst>
              <a:ext uri="{FF2B5EF4-FFF2-40B4-BE49-F238E27FC236}">
                <a16:creationId xmlns:a16="http://schemas.microsoft.com/office/drawing/2014/main" id="{59457FBA-3AB5-404B-859D-7A25E0FDC4F2}"/>
              </a:ext>
            </a:extLst>
          </p:cNvPr>
          <p:cNvSpPr txBox="1"/>
          <p:nvPr/>
        </p:nvSpPr>
        <p:spPr>
          <a:xfrm>
            <a:off x="245426" y="3697358"/>
            <a:ext cx="10319870" cy="369332"/>
          </a:xfrm>
          <a:prstGeom prst="rect">
            <a:avLst/>
          </a:prstGeom>
          <a:noFill/>
        </p:spPr>
        <p:txBody>
          <a:bodyPr wrap="square" rtlCol="0">
            <a:spAutoFit/>
          </a:bodyPr>
          <a:lstStyle/>
          <a:p>
            <a:r>
              <a:rPr lang="en-US" dirty="0">
                <a:solidFill>
                  <a:srgbClr val="FF0000"/>
                </a:solidFill>
              </a:rPr>
              <a:t>Size of change from 2020 to 2030 is 80 + 80 + 160 = 320.</a:t>
            </a:r>
          </a:p>
        </p:txBody>
      </p:sp>
    </p:spTree>
    <p:extLst>
      <p:ext uri="{BB962C8B-B14F-4D97-AF65-F5344CB8AC3E}">
        <p14:creationId xmlns:p14="http://schemas.microsoft.com/office/powerpoint/2010/main" val="330572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Compute transition sizes starting at 2020 using a Markov matrix with a 10-year time interval</a:t>
            </a:r>
          </a:p>
        </p:txBody>
      </p:sp>
      <p:pic>
        <p:nvPicPr>
          <p:cNvPr id="5" name="Content Placeholder 4"/>
          <p:cNvPicPr>
            <a:picLocks noGrp="1" noChangeAspect="1"/>
          </p:cNvPicPr>
          <p:nvPr>
            <p:ph idx="1"/>
          </p:nvPr>
        </p:nvPicPr>
        <p:blipFill rotWithShape="1">
          <a:blip r:embed="rId2"/>
          <a:srcRect l="30721" t="26179" r="47500" b="48759"/>
          <a:stretch/>
        </p:blipFill>
        <p:spPr>
          <a:xfrm>
            <a:off x="9978886" y="504651"/>
            <a:ext cx="1928169" cy="1248109"/>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35</a:t>
            </a:fld>
            <a:endParaRPr lang="en-US"/>
          </a:p>
        </p:txBody>
      </p:sp>
      <p:sp>
        <p:nvSpPr>
          <p:cNvPr id="6" name="TextBox 5"/>
          <p:cNvSpPr txBox="1"/>
          <p:nvPr/>
        </p:nvSpPr>
        <p:spPr>
          <a:xfrm>
            <a:off x="838200" y="3089709"/>
            <a:ext cx="1250482" cy="1588169"/>
          </a:xfrm>
          <a:prstGeom prst="rect">
            <a:avLst/>
          </a:prstGeom>
          <a:noFill/>
        </p:spPr>
        <p:txBody>
          <a:bodyPr wrap="square" rtlCol="0">
            <a:spAutoFit/>
          </a:bodyPr>
          <a:lstStyle/>
          <a:p>
            <a:endParaRPr lang="en-US" dirty="0"/>
          </a:p>
        </p:txBody>
      </p:sp>
      <p:graphicFrame>
        <p:nvGraphicFramePr>
          <p:cNvPr id="9" name="Table 8"/>
          <p:cNvGraphicFramePr>
            <a:graphicFrameLocks noGrp="1"/>
          </p:cNvGraphicFramePr>
          <p:nvPr/>
        </p:nvGraphicFramePr>
        <p:xfrm>
          <a:off x="252050" y="1427091"/>
          <a:ext cx="10107678" cy="222504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3949171551"/>
                    </a:ext>
                  </a:extLst>
                </a:gridCol>
                <a:gridCol w="1354667">
                  <a:extLst>
                    <a:ext uri="{9D8B030D-6E8A-4147-A177-3AD203B41FA5}">
                      <a16:colId xmlns:a16="http://schemas.microsoft.com/office/drawing/2014/main" val="544264490"/>
                    </a:ext>
                  </a:extLst>
                </a:gridCol>
                <a:gridCol w="2189480">
                  <a:extLst>
                    <a:ext uri="{9D8B030D-6E8A-4147-A177-3AD203B41FA5}">
                      <a16:colId xmlns:a16="http://schemas.microsoft.com/office/drawing/2014/main" val="3777368823"/>
                    </a:ext>
                  </a:extLst>
                </a:gridCol>
                <a:gridCol w="2084705">
                  <a:extLst>
                    <a:ext uri="{9D8B030D-6E8A-4147-A177-3AD203B41FA5}">
                      <a16:colId xmlns:a16="http://schemas.microsoft.com/office/drawing/2014/main" val="3225017230"/>
                    </a:ext>
                  </a:extLst>
                </a:gridCol>
                <a:gridCol w="2193566">
                  <a:extLst>
                    <a:ext uri="{9D8B030D-6E8A-4147-A177-3AD203B41FA5}">
                      <a16:colId xmlns:a16="http://schemas.microsoft.com/office/drawing/2014/main" val="1936730300"/>
                    </a:ext>
                  </a:extLst>
                </a:gridCol>
                <a:gridCol w="930593">
                  <a:extLst>
                    <a:ext uri="{9D8B030D-6E8A-4147-A177-3AD203B41FA5}">
                      <a16:colId xmlns:a16="http://schemas.microsoft.com/office/drawing/2014/main" val="712823424"/>
                    </a:ext>
                  </a:extLst>
                </a:gridCol>
              </a:tblGrid>
              <a:tr h="370840">
                <a:tc>
                  <a:txBody>
                    <a:bodyPr/>
                    <a:lstStyle/>
                    <a:p>
                      <a:pPr algn="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r>
                        <a:rPr lang="en-US" dirty="0"/>
                        <a:t>2030</a:t>
                      </a:r>
                    </a:p>
                  </a:txBody>
                  <a:tcPr>
                    <a:lnL w="12700" cap="flat" cmpd="sng" algn="ctr">
                      <a:solidFill>
                        <a:schemeClr val="tx1"/>
                      </a:solidFill>
                      <a:prstDash val="solid"/>
                      <a:round/>
                      <a:headEnd type="none" w="med" len="med"/>
                      <a:tailEnd type="none" w="med" len="med"/>
                    </a:lnL>
                  </a:tcPr>
                </a:tc>
                <a:tc>
                  <a:txBody>
                    <a:bodyPr/>
                    <a:lstStyle/>
                    <a:p>
                      <a:pPr algn="r"/>
                      <a:r>
                        <a:rPr lang="en-US" dirty="0"/>
                        <a:t>2030</a:t>
                      </a:r>
                    </a:p>
                  </a:txBody>
                  <a:tcPr/>
                </a:tc>
                <a:tc>
                  <a:txBody>
                    <a:bodyPr/>
                    <a:lstStyle/>
                    <a:p>
                      <a:pPr algn="r"/>
                      <a:r>
                        <a:rPr lang="en-US" dirty="0"/>
                        <a:t>2030</a:t>
                      </a:r>
                    </a:p>
                  </a:txBody>
                  <a:tcPr/>
                </a:tc>
                <a:tc>
                  <a:txBody>
                    <a:bodyPr/>
                    <a:lstStyle/>
                    <a:p>
                      <a:pPr algn="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3495984106"/>
                  </a:ext>
                </a:extLst>
              </a:tr>
              <a:tr h="370840">
                <a:tc>
                  <a:txBody>
                    <a:bodyPr/>
                    <a:lstStyle/>
                    <a:p>
                      <a:pPr algn="r"/>
                      <a:endParaRPr 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dirty="0"/>
                        <a:t>Forest</a:t>
                      </a:r>
                    </a:p>
                  </a:txBody>
                  <a:tcPr>
                    <a:lnL w="12700" cap="flat" cmpd="sng" algn="ctr">
                      <a:solidFill>
                        <a:schemeClr val="tx1"/>
                      </a:solidFill>
                      <a:prstDash val="solid"/>
                      <a:round/>
                      <a:headEnd type="none" w="med" len="med"/>
                      <a:tailEnd type="none" w="med" len="med"/>
                    </a:lnL>
                  </a:tcPr>
                </a:tc>
                <a:tc>
                  <a:txBody>
                    <a:bodyPr/>
                    <a:lstStyle/>
                    <a:p>
                      <a:pPr algn="r"/>
                      <a:r>
                        <a:rPr lang="en-US" dirty="0"/>
                        <a:t>Other</a:t>
                      </a:r>
                    </a:p>
                  </a:txBody>
                  <a:tcPr/>
                </a:tc>
                <a:tc>
                  <a:txBody>
                    <a:bodyPr/>
                    <a:lstStyle/>
                    <a:p>
                      <a:pPr algn="r"/>
                      <a:r>
                        <a:rPr lang="en-US" dirty="0"/>
                        <a:t>Built</a:t>
                      </a:r>
                    </a:p>
                  </a:txBody>
                  <a:tcPr/>
                </a:tc>
                <a:tc>
                  <a:txBody>
                    <a:bodyPr/>
                    <a:lstStyle/>
                    <a:p>
                      <a:pPr algn="r"/>
                      <a:r>
                        <a:rPr lang="en-US" dirty="0"/>
                        <a:t>Sum</a:t>
                      </a:r>
                    </a:p>
                  </a:txBody>
                  <a:tcPr/>
                </a:tc>
                <a:extLst>
                  <a:ext uri="{0D108BD9-81ED-4DB2-BD59-A6C34878D82A}">
                    <a16:rowId xmlns:a16="http://schemas.microsoft.com/office/drawing/2014/main" val="1608960326"/>
                  </a:ext>
                </a:extLst>
              </a:tr>
              <a:tr h="370840">
                <a:tc>
                  <a:txBody>
                    <a:bodyPr/>
                    <a:lstStyle/>
                    <a:p>
                      <a:pPr algn="r"/>
                      <a:r>
                        <a:rPr lang="en-US" dirty="0"/>
                        <a:t>2020</a:t>
                      </a:r>
                    </a:p>
                  </a:txBody>
                  <a:tcPr>
                    <a:lnT w="12700" cap="flat" cmpd="sng" algn="ctr">
                      <a:solidFill>
                        <a:schemeClr val="tx1"/>
                      </a:solidFill>
                      <a:prstDash val="solid"/>
                      <a:round/>
                      <a:headEnd type="none" w="med" len="med"/>
                      <a:tailEnd type="none" w="med" len="med"/>
                    </a:lnT>
                  </a:tcPr>
                </a:tc>
                <a:tc>
                  <a:txBody>
                    <a:bodyPr/>
                    <a:lstStyle/>
                    <a:p>
                      <a:pPr algn="r"/>
                      <a:r>
                        <a:rPr lang="en-US" dirty="0"/>
                        <a:t>Forest</a:t>
                      </a:r>
                    </a:p>
                  </a:txBody>
                  <a:tcPr>
                    <a:lnT w="12700" cap="flat" cmpd="sng" algn="ctr">
                      <a:solidFill>
                        <a:schemeClr val="tx1"/>
                      </a:solidFill>
                      <a:prstDash val="solid"/>
                      <a:round/>
                      <a:headEnd type="none" w="med" len="med"/>
                      <a:tailEnd type="none" w="med" len="med"/>
                    </a:lnT>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0.6*</a:t>
                      </a:r>
                      <a:r>
                        <a:rPr lang="en-US" dirty="0">
                          <a:effectLst/>
                        </a:rPr>
                        <a:t>400 </a:t>
                      </a:r>
                      <a:r>
                        <a:rPr lang="en-US" dirty="0"/>
                        <a:t>= 240 </a:t>
                      </a:r>
                    </a:p>
                  </a:txBody>
                  <a:tcPr/>
                </a:tc>
                <a:tc>
                  <a:txBody>
                    <a:bodyPr/>
                    <a:lstStyle/>
                    <a:p>
                      <a:pPr algn="r"/>
                      <a:r>
                        <a:rPr lang="en-US" dirty="0"/>
                        <a:t>0.2*400 = 80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0.2*400 = 80</a:t>
                      </a:r>
                    </a:p>
                  </a:txBody>
                  <a:tcPr/>
                </a:tc>
                <a:tc>
                  <a:txBody>
                    <a:bodyPr/>
                    <a:lstStyle/>
                    <a:p>
                      <a:pPr algn="r"/>
                      <a:r>
                        <a:rPr lang="en-US" dirty="0">
                          <a:effectLst/>
                        </a:rPr>
                        <a:t>400</a:t>
                      </a:r>
                    </a:p>
                  </a:txBody>
                  <a:tcPr anchor="ctr"/>
                </a:tc>
                <a:extLst>
                  <a:ext uri="{0D108BD9-81ED-4DB2-BD59-A6C34878D82A}">
                    <a16:rowId xmlns:a16="http://schemas.microsoft.com/office/drawing/2014/main" val="2019762735"/>
                  </a:ext>
                </a:extLst>
              </a:tr>
              <a:tr h="370840">
                <a:tc>
                  <a:txBody>
                    <a:bodyPr/>
                    <a:lstStyle/>
                    <a:p>
                      <a:pPr algn="r"/>
                      <a:r>
                        <a:rPr lang="en-US" dirty="0"/>
                        <a:t>2020</a:t>
                      </a:r>
                    </a:p>
                  </a:txBody>
                  <a:tcPr/>
                </a:tc>
                <a:tc>
                  <a:txBody>
                    <a:bodyPr/>
                    <a:lstStyle/>
                    <a:p>
                      <a:pPr algn="r"/>
                      <a:r>
                        <a:rPr lang="en-US" dirty="0"/>
                        <a:t>Other</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0.0*</a:t>
                      </a:r>
                      <a:r>
                        <a:rPr lang="en-US" dirty="0">
                          <a:effectLst/>
                        </a:rPr>
                        <a:t>400 </a:t>
                      </a:r>
                      <a:r>
                        <a:rPr lang="en-US" dirty="0"/>
                        <a:t>= 0 </a:t>
                      </a:r>
                    </a:p>
                  </a:txBody>
                  <a:tcPr/>
                </a:tc>
                <a:tc>
                  <a:txBody>
                    <a:bodyPr/>
                    <a:lstStyle/>
                    <a:p>
                      <a:pPr algn="r"/>
                      <a:r>
                        <a:rPr lang="en-US" dirty="0"/>
                        <a:t>0.6*400 = 240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0.4*400 = 160</a:t>
                      </a:r>
                    </a:p>
                  </a:txBody>
                  <a:tcPr/>
                </a:tc>
                <a:tc>
                  <a:txBody>
                    <a:bodyPr/>
                    <a:lstStyle/>
                    <a:p>
                      <a:pPr algn="r"/>
                      <a:r>
                        <a:rPr lang="en-US" dirty="0">
                          <a:effectLst/>
                        </a:rPr>
                        <a:t>400</a:t>
                      </a:r>
                    </a:p>
                  </a:txBody>
                  <a:tcPr anchor="ctr"/>
                </a:tc>
                <a:extLst>
                  <a:ext uri="{0D108BD9-81ED-4DB2-BD59-A6C34878D82A}">
                    <a16:rowId xmlns:a16="http://schemas.microsoft.com/office/drawing/2014/main" val="717776308"/>
                  </a:ext>
                </a:extLst>
              </a:tr>
              <a:tr h="370840">
                <a:tc>
                  <a:txBody>
                    <a:bodyPr/>
                    <a:lstStyle/>
                    <a:p>
                      <a:pPr algn="r"/>
                      <a:r>
                        <a:rPr lang="en-US" dirty="0"/>
                        <a:t>2020</a:t>
                      </a:r>
                    </a:p>
                  </a:txBody>
                  <a:tcPr/>
                </a:tc>
                <a:tc>
                  <a:txBody>
                    <a:bodyPr/>
                    <a:lstStyle/>
                    <a:p>
                      <a:pPr algn="r"/>
                      <a:r>
                        <a:rPr lang="en-US"/>
                        <a:t>Built</a:t>
                      </a:r>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0.0*</a:t>
                      </a:r>
                      <a:r>
                        <a:rPr lang="en-US" dirty="0">
                          <a:effectLst/>
                        </a:rPr>
                        <a:t>200 </a:t>
                      </a:r>
                      <a:r>
                        <a:rPr lang="en-US" dirty="0"/>
                        <a:t>= 0 </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0.0*</a:t>
                      </a:r>
                      <a:r>
                        <a:rPr lang="en-US" dirty="0">
                          <a:effectLst/>
                        </a:rPr>
                        <a:t>200 </a:t>
                      </a:r>
                      <a:r>
                        <a:rPr lang="en-US" dirty="0"/>
                        <a:t>= 0 </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a:t>
                      </a:r>
                      <a:r>
                        <a:rPr lang="en-US" dirty="0">
                          <a:effectLst/>
                        </a:rPr>
                        <a:t>200 </a:t>
                      </a:r>
                      <a:r>
                        <a:rPr lang="en-US" dirty="0"/>
                        <a:t>= 200 </a:t>
                      </a:r>
                    </a:p>
                  </a:txBody>
                  <a:tcPr/>
                </a:tc>
                <a:tc>
                  <a:txBody>
                    <a:bodyPr/>
                    <a:lstStyle/>
                    <a:p>
                      <a:pPr algn="r"/>
                      <a:r>
                        <a:rPr lang="en-US" dirty="0">
                          <a:effectLst/>
                        </a:rPr>
                        <a:t>200</a:t>
                      </a:r>
                    </a:p>
                  </a:txBody>
                  <a:tcPr anchor="ctr"/>
                </a:tc>
                <a:extLst>
                  <a:ext uri="{0D108BD9-81ED-4DB2-BD59-A6C34878D82A}">
                    <a16:rowId xmlns:a16="http://schemas.microsoft.com/office/drawing/2014/main" val="2929931636"/>
                  </a:ext>
                </a:extLst>
              </a:tr>
              <a:tr h="370840">
                <a:tc>
                  <a:txBody>
                    <a:bodyPr/>
                    <a:lstStyle/>
                    <a:p>
                      <a:pPr algn="r"/>
                      <a:endParaRPr 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r"/>
                      <a:r>
                        <a:rPr lang="en-US" dirty="0"/>
                        <a:t>Sum</a:t>
                      </a:r>
                    </a:p>
                  </a:txBody>
                  <a:tcPr/>
                </a:tc>
                <a:tc>
                  <a:txBody>
                    <a:bodyPr/>
                    <a:lstStyle/>
                    <a:p>
                      <a:pPr algn="r"/>
                      <a:r>
                        <a:rPr lang="en-US" dirty="0"/>
                        <a:t>240</a:t>
                      </a:r>
                    </a:p>
                  </a:txBody>
                  <a:tcPr/>
                </a:tc>
                <a:tc>
                  <a:txBody>
                    <a:bodyPr/>
                    <a:lstStyle/>
                    <a:p>
                      <a:pPr algn="r"/>
                      <a:r>
                        <a:rPr lang="en-US" dirty="0"/>
                        <a:t>320</a:t>
                      </a:r>
                    </a:p>
                  </a:txBody>
                  <a:tcPr/>
                </a:tc>
                <a:tc>
                  <a:txBody>
                    <a:bodyPr/>
                    <a:lstStyle/>
                    <a:p>
                      <a:pPr algn="r"/>
                      <a:r>
                        <a:rPr lang="en-US" dirty="0"/>
                        <a:t>440</a:t>
                      </a:r>
                    </a:p>
                  </a:txBody>
                  <a:tcPr/>
                </a:tc>
                <a:tc>
                  <a:txBody>
                    <a:bodyPr/>
                    <a:lstStyle/>
                    <a:p>
                      <a:pPr algn="r"/>
                      <a:r>
                        <a:rPr lang="en-US" dirty="0">
                          <a:effectLst/>
                        </a:rPr>
                        <a:t>1000</a:t>
                      </a:r>
                      <a:endParaRPr lang="en-US" dirty="0"/>
                    </a:p>
                  </a:txBody>
                  <a:tcPr/>
                </a:tc>
                <a:extLst>
                  <a:ext uri="{0D108BD9-81ED-4DB2-BD59-A6C34878D82A}">
                    <a16:rowId xmlns:a16="http://schemas.microsoft.com/office/drawing/2014/main" val="3064549562"/>
                  </a:ext>
                </a:extLst>
              </a:tr>
            </a:tbl>
          </a:graphicData>
        </a:graphic>
      </p:graphicFrame>
      <p:graphicFrame>
        <p:nvGraphicFramePr>
          <p:cNvPr id="8" name="Table 7">
            <a:extLst>
              <a:ext uri="{FF2B5EF4-FFF2-40B4-BE49-F238E27FC236}">
                <a16:creationId xmlns:a16="http://schemas.microsoft.com/office/drawing/2014/main" id="{56202E6B-62F8-4110-BA5D-89D7EC980F9D}"/>
              </a:ext>
            </a:extLst>
          </p:cNvPr>
          <p:cNvGraphicFramePr>
            <a:graphicFrameLocks noGrp="1"/>
          </p:cNvGraphicFramePr>
          <p:nvPr>
            <p:extLst>
              <p:ext uri="{D42A27DB-BD31-4B8C-83A1-F6EECF244321}">
                <p14:modId xmlns:p14="http://schemas.microsoft.com/office/powerpoint/2010/main" val="1052285379"/>
              </p:ext>
            </p:extLst>
          </p:nvPr>
        </p:nvGraphicFramePr>
        <p:xfrm>
          <a:off x="245426" y="4402196"/>
          <a:ext cx="10107678" cy="222504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3949171551"/>
                    </a:ext>
                  </a:extLst>
                </a:gridCol>
                <a:gridCol w="1354667">
                  <a:extLst>
                    <a:ext uri="{9D8B030D-6E8A-4147-A177-3AD203B41FA5}">
                      <a16:colId xmlns:a16="http://schemas.microsoft.com/office/drawing/2014/main" val="544264490"/>
                    </a:ext>
                  </a:extLst>
                </a:gridCol>
                <a:gridCol w="2189480">
                  <a:extLst>
                    <a:ext uri="{9D8B030D-6E8A-4147-A177-3AD203B41FA5}">
                      <a16:colId xmlns:a16="http://schemas.microsoft.com/office/drawing/2014/main" val="3777368823"/>
                    </a:ext>
                  </a:extLst>
                </a:gridCol>
                <a:gridCol w="2084705">
                  <a:extLst>
                    <a:ext uri="{9D8B030D-6E8A-4147-A177-3AD203B41FA5}">
                      <a16:colId xmlns:a16="http://schemas.microsoft.com/office/drawing/2014/main" val="3225017230"/>
                    </a:ext>
                  </a:extLst>
                </a:gridCol>
                <a:gridCol w="2193566">
                  <a:extLst>
                    <a:ext uri="{9D8B030D-6E8A-4147-A177-3AD203B41FA5}">
                      <a16:colId xmlns:a16="http://schemas.microsoft.com/office/drawing/2014/main" val="1936730300"/>
                    </a:ext>
                  </a:extLst>
                </a:gridCol>
                <a:gridCol w="930593">
                  <a:extLst>
                    <a:ext uri="{9D8B030D-6E8A-4147-A177-3AD203B41FA5}">
                      <a16:colId xmlns:a16="http://schemas.microsoft.com/office/drawing/2014/main" val="712823424"/>
                    </a:ext>
                  </a:extLst>
                </a:gridCol>
              </a:tblGrid>
              <a:tr h="370840">
                <a:tc>
                  <a:txBody>
                    <a:bodyPr/>
                    <a:lstStyle/>
                    <a:p>
                      <a:pPr algn="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r>
                        <a:rPr lang="en-US" dirty="0"/>
                        <a:t>2040</a:t>
                      </a:r>
                    </a:p>
                  </a:txBody>
                  <a:tcPr>
                    <a:lnL w="12700" cap="flat" cmpd="sng" algn="ctr">
                      <a:solidFill>
                        <a:schemeClr val="tx1"/>
                      </a:solidFill>
                      <a:prstDash val="solid"/>
                      <a:round/>
                      <a:headEnd type="none" w="med" len="med"/>
                      <a:tailEnd type="none" w="med" len="med"/>
                    </a:lnL>
                  </a:tcPr>
                </a:tc>
                <a:tc>
                  <a:txBody>
                    <a:bodyPr/>
                    <a:lstStyle/>
                    <a:p>
                      <a:pPr algn="r"/>
                      <a:r>
                        <a:rPr lang="en-US" dirty="0"/>
                        <a:t>2040</a:t>
                      </a:r>
                    </a:p>
                  </a:txBody>
                  <a:tcPr/>
                </a:tc>
                <a:tc>
                  <a:txBody>
                    <a:bodyPr/>
                    <a:lstStyle/>
                    <a:p>
                      <a:pPr algn="r"/>
                      <a:r>
                        <a:rPr lang="en-US" dirty="0"/>
                        <a:t>2040</a:t>
                      </a:r>
                    </a:p>
                  </a:txBody>
                  <a:tcPr/>
                </a:tc>
                <a:tc>
                  <a:txBody>
                    <a:bodyPr/>
                    <a:lstStyle/>
                    <a:p>
                      <a:pPr algn="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3495984106"/>
                  </a:ext>
                </a:extLst>
              </a:tr>
              <a:tr h="370840">
                <a:tc>
                  <a:txBody>
                    <a:bodyPr/>
                    <a:lstStyle/>
                    <a:p>
                      <a:pPr algn="r"/>
                      <a:endParaRPr 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dirty="0"/>
                        <a:t>Forest</a:t>
                      </a:r>
                    </a:p>
                  </a:txBody>
                  <a:tcPr>
                    <a:lnL w="12700" cap="flat" cmpd="sng" algn="ctr">
                      <a:solidFill>
                        <a:schemeClr val="tx1"/>
                      </a:solidFill>
                      <a:prstDash val="solid"/>
                      <a:round/>
                      <a:headEnd type="none" w="med" len="med"/>
                      <a:tailEnd type="none" w="med" len="med"/>
                    </a:lnL>
                  </a:tcPr>
                </a:tc>
                <a:tc>
                  <a:txBody>
                    <a:bodyPr/>
                    <a:lstStyle/>
                    <a:p>
                      <a:pPr algn="r"/>
                      <a:r>
                        <a:rPr lang="en-US" dirty="0"/>
                        <a:t>Other</a:t>
                      </a:r>
                    </a:p>
                  </a:txBody>
                  <a:tcPr/>
                </a:tc>
                <a:tc>
                  <a:txBody>
                    <a:bodyPr/>
                    <a:lstStyle/>
                    <a:p>
                      <a:pPr algn="r"/>
                      <a:r>
                        <a:rPr lang="en-US" dirty="0"/>
                        <a:t>Built</a:t>
                      </a:r>
                    </a:p>
                  </a:txBody>
                  <a:tcPr/>
                </a:tc>
                <a:tc>
                  <a:txBody>
                    <a:bodyPr/>
                    <a:lstStyle/>
                    <a:p>
                      <a:pPr algn="r"/>
                      <a:r>
                        <a:rPr lang="en-US" dirty="0"/>
                        <a:t>Sum</a:t>
                      </a:r>
                    </a:p>
                  </a:txBody>
                  <a:tcPr/>
                </a:tc>
                <a:extLst>
                  <a:ext uri="{0D108BD9-81ED-4DB2-BD59-A6C34878D82A}">
                    <a16:rowId xmlns:a16="http://schemas.microsoft.com/office/drawing/2014/main" val="1608960326"/>
                  </a:ext>
                </a:extLst>
              </a:tr>
              <a:tr h="370840">
                <a:tc>
                  <a:txBody>
                    <a:bodyPr/>
                    <a:lstStyle/>
                    <a:p>
                      <a:pPr algn="r"/>
                      <a:r>
                        <a:rPr lang="en-US" dirty="0"/>
                        <a:t>2030</a:t>
                      </a:r>
                    </a:p>
                  </a:txBody>
                  <a:tcPr>
                    <a:lnT w="12700" cap="flat" cmpd="sng" algn="ctr">
                      <a:solidFill>
                        <a:schemeClr val="tx1"/>
                      </a:solidFill>
                      <a:prstDash val="solid"/>
                      <a:round/>
                      <a:headEnd type="none" w="med" len="med"/>
                      <a:tailEnd type="none" w="med" len="med"/>
                    </a:lnT>
                  </a:tcPr>
                </a:tc>
                <a:tc>
                  <a:txBody>
                    <a:bodyPr/>
                    <a:lstStyle/>
                    <a:p>
                      <a:pPr algn="r"/>
                      <a:r>
                        <a:rPr lang="en-US" dirty="0"/>
                        <a:t>Forest</a:t>
                      </a:r>
                    </a:p>
                  </a:txBody>
                  <a:tcPr>
                    <a:lnT w="12700" cap="flat" cmpd="sng" algn="ctr">
                      <a:solidFill>
                        <a:schemeClr val="tx1"/>
                      </a:solidFill>
                      <a:prstDash val="solid"/>
                      <a:round/>
                      <a:headEnd type="none" w="med" len="med"/>
                      <a:tailEnd type="none" w="med" len="med"/>
                    </a:lnT>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r"/>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r"/>
                      <a:r>
                        <a:rPr lang="en-US" dirty="0">
                          <a:effectLst/>
                        </a:rPr>
                        <a:t>240</a:t>
                      </a:r>
                    </a:p>
                  </a:txBody>
                  <a:tcPr anchor="ctr"/>
                </a:tc>
                <a:extLst>
                  <a:ext uri="{0D108BD9-81ED-4DB2-BD59-A6C34878D82A}">
                    <a16:rowId xmlns:a16="http://schemas.microsoft.com/office/drawing/2014/main" val="2019762735"/>
                  </a:ext>
                </a:extLst>
              </a:tr>
              <a:tr h="370840">
                <a:tc>
                  <a:txBody>
                    <a:bodyPr/>
                    <a:lstStyle/>
                    <a:p>
                      <a:pPr algn="r"/>
                      <a:r>
                        <a:rPr lang="en-US" dirty="0"/>
                        <a:t>2030</a:t>
                      </a:r>
                    </a:p>
                  </a:txBody>
                  <a:tcPr/>
                </a:tc>
                <a:tc>
                  <a:txBody>
                    <a:bodyPr/>
                    <a:lstStyle/>
                    <a:p>
                      <a:pPr algn="r"/>
                      <a:r>
                        <a:rPr lang="en-US" dirty="0"/>
                        <a:t>Other</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r"/>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r"/>
                      <a:r>
                        <a:rPr lang="en-US" dirty="0">
                          <a:effectLst/>
                        </a:rPr>
                        <a:t>320</a:t>
                      </a:r>
                    </a:p>
                  </a:txBody>
                  <a:tcPr anchor="ctr"/>
                </a:tc>
                <a:extLst>
                  <a:ext uri="{0D108BD9-81ED-4DB2-BD59-A6C34878D82A}">
                    <a16:rowId xmlns:a16="http://schemas.microsoft.com/office/drawing/2014/main" val="717776308"/>
                  </a:ext>
                </a:extLst>
              </a:tr>
              <a:tr h="370840">
                <a:tc>
                  <a:txBody>
                    <a:bodyPr/>
                    <a:lstStyle/>
                    <a:p>
                      <a:pPr algn="r"/>
                      <a:r>
                        <a:rPr lang="en-US" dirty="0"/>
                        <a:t>2030</a:t>
                      </a:r>
                    </a:p>
                  </a:txBody>
                  <a:tcPr/>
                </a:tc>
                <a:tc>
                  <a:txBody>
                    <a:bodyPr/>
                    <a:lstStyle/>
                    <a:p>
                      <a:pPr algn="r"/>
                      <a:r>
                        <a:rPr lang="en-US" dirty="0"/>
                        <a:t>Built</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r"/>
                      <a:r>
                        <a:rPr lang="en-US" dirty="0">
                          <a:effectLst/>
                        </a:rPr>
                        <a:t>440</a:t>
                      </a:r>
                    </a:p>
                  </a:txBody>
                  <a:tcPr anchor="ctr"/>
                </a:tc>
                <a:extLst>
                  <a:ext uri="{0D108BD9-81ED-4DB2-BD59-A6C34878D82A}">
                    <a16:rowId xmlns:a16="http://schemas.microsoft.com/office/drawing/2014/main" val="2929931636"/>
                  </a:ext>
                </a:extLst>
              </a:tr>
              <a:tr h="370840">
                <a:tc>
                  <a:txBody>
                    <a:bodyPr/>
                    <a:lstStyle/>
                    <a:p>
                      <a:pPr algn="r"/>
                      <a:endParaRPr 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r"/>
                      <a:r>
                        <a:rPr lang="en-US" dirty="0"/>
                        <a:t>Sum</a:t>
                      </a:r>
                    </a:p>
                  </a:txBody>
                  <a:tcPr/>
                </a:tc>
                <a:tc>
                  <a:txBody>
                    <a:bodyPr/>
                    <a:lstStyle/>
                    <a:p>
                      <a:pPr algn="r"/>
                      <a:endParaRPr lang="en-US" dirty="0"/>
                    </a:p>
                  </a:txBody>
                  <a:tcPr/>
                </a:tc>
                <a:tc>
                  <a:txBody>
                    <a:bodyPr/>
                    <a:lstStyle/>
                    <a:p>
                      <a:pPr algn="r"/>
                      <a:endParaRPr lang="en-US" dirty="0"/>
                    </a:p>
                  </a:txBody>
                  <a:tcPr/>
                </a:tc>
                <a:tc>
                  <a:txBody>
                    <a:bodyPr/>
                    <a:lstStyle/>
                    <a:p>
                      <a:pPr algn="r"/>
                      <a:endParaRPr lang="en-US" dirty="0"/>
                    </a:p>
                  </a:txBody>
                  <a:tcPr/>
                </a:tc>
                <a:tc>
                  <a:txBody>
                    <a:bodyPr/>
                    <a:lstStyle/>
                    <a:p>
                      <a:pPr algn="r"/>
                      <a:r>
                        <a:rPr lang="en-US" dirty="0">
                          <a:effectLst/>
                        </a:rPr>
                        <a:t>1000</a:t>
                      </a:r>
                      <a:endParaRPr lang="en-US" dirty="0"/>
                    </a:p>
                  </a:txBody>
                  <a:tcPr/>
                </a:tc>
                <a:extLst>
                  <a:ext uri="{0D108BD9-81ED-4DB2-BD59-A6C34878D82A}">
                    <a16:rowId xmlns:a16="http://schemas.microsoft.com/office/drawing/2014/main" val="3064549562"/>
                  </a:ext>
                </a:extLst>
              </a:tr>
            </a:tbl>
          </a:graphicData>
        </a:graphic>
      </p:graphicFrame>
      <p:sp>
        <p:nvSpPr>
          <p:cNvPr id="3" name="TextBox 2">
            <a:extLst>
              <a:ext uri="{FF2B5EF4-FFF2-40B4-BE49-F238E27FC236}">
                <a16:creationId xmlns:a16="http://schemas.microsoft.com/office/drawing/2014/main" id="{59457FBA-3AB5-404B-859D-7A25E0FDC4F2}"/>
              </a:ext>
            </a:extLst>
          </p:cNvPr>
          <p:cNvSpPr txBox="1"/>
          <p:nvPr/>
        </p:nvSpPr>
        <p:spPr>
          <a:xfrm>
            <a:off x="245426" y="3697358"/>
            <a:ext cx="10319870" cy="369332"/>
          </a:xfrm>
          <a:prstGeom prst="rect">
            <a:avLst/>
          </a:prstGeom>
          <a:noFill/>
        </p:spPr>
        <p:txBody>
          <a:bodyPr wrap="square" rtlCol="0">
            <a:spAutoFit/>
          </a:bodyPr>
          <a:lstStyle/>
          <a:p>
            <a:r>
              <a:rPr lang="en-US" dirty="0">
                <a:solidFill>
                  <a:srgbClr val="FF0000"/>
                </a:solidFill>
              </a:rPr>
              <a:t>Size of change from 2020 to 2030 is 80 + 80 + 160 = 320.</a:t>
            </a:r>
          </a:p>
        </p:txBody>
      </p:sp>
    </p:spTree>
    <p:extLst>
      <p:ext uri="{BB962C8B-B14F-4D97-AF65-F5344CB8AC3E}">
        <p14:creationId xmlns:p14="http://schemas.microsoft.com/office/powerpoint/2010/main" val="233823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Compute transition sizes starting at 2020 using a Markov matrix with a 10-year time interval</a:t>
            </a:r>
          </a:p>
        </p:txBody>
      </p:sp>
      <p:pic>
        <p:nvPicPr>
          <p:cNvPr id="5" name="Content Placeholder 4"/>
          <p:cNvPicPr>
            <a:picLocks noGrp="1" noChangeAspect="1"/>
          </p:cNvPicPr>
          <p:nvPr>
            <p:ph idx="1"/>
          </p:nvPr>
        </p:nvPicPr>
        <p:blipFill rotWithShape="1">
          <a:blip r:embed="rId2"/>
          <a:srcRect l="30721" t="26179" r="47500" b="48759"/>
          <a:stretch/>
        </p:blipFill>
        <p:spPr>
          <a:xfrm>
            <a:off x="9978886" y="504651"/>
            <a:ext cx="1928169" cy="1248109"/>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36</a:t>
            </a:fld>
            <a:endParaRPr lang="en-US"/>
          </a:p>
        </p:txBody>
      </p:sp>
      <p:sp>
        <p:nvSpPr>
          <p:cNvPr id="6" name="TextBox 5"/>
          <p:cNvSpPr txBox="1"/>
          <p:nvPr/>
        </p:nvSpPr>
        <p:spPr>
          <a:xfrm>
            <a:off x="838200" y="3089709"/>
            <a:ext cx="1250482" cy="1588169"/>
          </a:xfrm>
          <a:prstGeom prst="rect">
            <a:avLst/>
          </a:prstGeom>
          <a:noFill/>
        </p:spPr>
        <p:txBody>
          <a:bodyPr wrap="square" rtlCol="0">
            <a:spAutoFit/>
          </a:bodyPr>
          <a:lstStyle/>
          <a:p>
            <a:endParaRPr lang="en-US" dirty="0"/>
          </a:p>
        </p:txBody>
      </p:sp>
      <p:graphicFrame>
        <p:nvGraphicFramePr>
          <p:cNvPr id="9" name="Table 8"/>
          <p:cNvGraphicFramePr>
            <a:graphicFrameLocks noGrp="1"/>
          </p:cNvGraphicFramePr>
          <p:nvPr/>
        </p:nvGraphicFramePr>
        <p:xfrm>
          <a:off x="252050" y="1427091"/>
          <a:ext cx="10107678" cy="222504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3949171551"/>
                    </a:ext>
                  </a:extLst>
                </a:gridCol>
                <a:gridCol w="1354667">
                  <a:extLst>
                    <a:ext uri="{9D8B030D-6E8A-4147-A177-3AD203B41FA5}">
                      <a16:colId xmlns:a16="http://schemas.microsoft.com/office/drawing/2014/main" val="544264490"/>
                    </a:ext>
                  </a:extLst>
                </a:gridCol>
                <a:gridCol w="2189480">
                  <a:extLst>
                    <a:ext uri="{9D8B030D-6E8A-4147-A177-3AD203B41FA5}">
                      <a16:colId xmlns:a16="http://schemas.microsoft.com/office/drawing/2014/main" val="3777368823"/>
                    </a:ext>
                  </a:extLst>
                </a:gridCol>
                <a:gridCol w="2084705">
                  <a:extLst>
                    <a:ext uri="{9D8B030D-6E8A-4147-A177-3AD203B41FA5}">
                      <a16:colId xmlns:a16="http://schemas.microsoft.com/office/drawing/2014/main" val="3225017230"/>
                    </a:ext>
                  </a:extLst>
                </a:gridCol>
                <a:gridCol w="2193566">
                  <a:extLst>
                    <a:ext uri="{9D8B030D-6E8A-4147-A177-3AD203B41FA5}">
                      <a16:colId xmlns:a16="http://schemas.microsoft.com/office/drawing/2014/main" val="1936730300"/>
                    </a:ext>
                  </a:extLst>
                </a:gridCol>
                <a:gridCol w="930593">
                  <a:extLst>
                    <a:ext uri="{9D8B030D-6E8A-4147-A177-3AD203B41FA5}">
                      <a16:colId xmlns:a16="http://schemas.microsoft.com/office/drawing/2014/main" val="712823424"/>
                    </a:ext>
                  </a:extLst>
                </a:gridCol>
              </a:tblGrid>
              <a:tr h="370840">
                <a:tc>
                  <a:txBody>
                    <a:bodyPr/>
                    <a:lstStyle/>
                    <a:p>
                      <a:pPr algn="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r>
                        <a:rPr lang="en-US" dirty="0"/>
                        <a:t>2030</a:t>
                      </a:r>
                    </a:p>
                  </a:txBody>
                  <a:tcPr>
                    <a:lnL w="12700" cap="flat" cmpd="sng" algn="ctr">
                      <a:solidFill>
                        <a:schemeClr val="tx1"/>
                      </a:solidFill>
                      <a:prstDash val="solid"/>
                      <a:round/>
                      <a:headEnd type="none" w="med" len="med"/>
                      <a:tailEnd type="none" w="med" len="med"/>
                    </a:lnL>
                  </a:tcPr>
                </a:tc>
                <a:tc>
                  <a:txBody>
                    <a:bodyPr/>
                    <a:lstStyle/>
                    <a:p>
                      <a:pPr algn="r"/>
                      <a:r>
                        <a:rPr lang="en-US" dirty="0"/>
                        <a:t>2030</a:t>
                      </a:r>
                    </a:p>
                  </a:txBody>
                  <a:tcPr/>
                </a:tc>
                <a:tc>
                  <a:txBody>
                    <a:bodyPr/>
                    <a:lstStyle/>
                    <a:p>
                      <a:pPr algn="r"/>
                      <a:r>
                        <a:rPr lang="en-US" dirty="0"/>
                        <a:t>2030</a:t>
                      </a:r>
                    </a:p>
                  </a:txBody>
                  <a:tcPr/>
                </a:tc>
                <a:tc>
                  <a:txBody>
                    <a:bodyPr/>
                    <a:lstStyle/>
                    <a:p>
                      <a:pPr algn="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3495984106"/>
                  </a:ext>
                </a:extLst>
              </a:tr>
              <a:tr h="370840">
                <a:tc>
                  <a:txBody>
                    <a:bodyPr/>
                    <a:lstStyle/>
                    <a:p>
                      <a:pPr algn="r"/>
                      <a:endParaRPr 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dirty="0"/>
                        <a:t>Forest</a:t>
                      </a:r>
                    </a:p>
                  </a:txBody>
                  <a:tcPr>
                    <a:lnL w="12700" cap="flat" cmpd="sng" algn="ctr">
                      <a:solidFill>
                        <a:schemeClr val="tx1"/>
                      </a:solidFill>
                      <a:prstDash val="solid"/>
                      <a:round/>
                      <a:headEnd type="none" w="med" len="med"/>
                      <a:tailEnd type="none" w="med" len="med"/>
                    </a:lnL>
                  </a:tcPr>
                </a:tc>
                <a:tc>
                  <a:txBody>
                    <a:bodyPr/>
                    <a:lstStyle/>
                    <a:p>
                      <a:pPr algn="r"/>
                      <a:r>
                        <a:rPr lang="en-US" dirty="0"/>
                        <a:t>Other</a:t>
                      </a:r>
                    </a:p>
                  </a:txBody>
                  <a:tcPr/>
                </a:tc>
                <a:tc>
                  <a:txBody>
                    <a:bodyPr/>
                    <a:lstStyle/>
                    <a:p>
                      <a:pPr algn="r"/>
                      <a:r>
                        <a:rPr lang="en-US" dirty="0"/>
                        <a:t>Built</a:t>
                      </a:r>
                    </a:p>
                  </a:txBody>
                  <a:tcPr/>
                </a:tc>
                <a:tc>
                  <a:txBody>
                    <a:bodyPr/>
                    <a:lstStyle/>
                    <a:p>
                      <a:pPr algn="r"/>
                      <a:r>
                        <a:rPr lang="en-US" dirty="0"/>
                        <a:t>Sum</a:t>
                      </a:r>
                    </a:p>
                  </a:txBody>
                  <a:tcPr/>
                </a:tc>
                <a:extLst>
                  <a:ext uri="{0D108BD9-81ED-4DB2-BD59-A6C34878D82A}">
                    <a16:rowId xmlns:a16="http://schemas.microsoft.com/office/drawing/2014/main" val="1608960326"/>
                  </a:ext>
                </a:extLst>
              </a:tr>
              <a:tr h="370840">
                <a:tc>
                  <a:txBody>
                    <a:bodyPr/>
                    <a:lstStyle/>
                    <a:p>
                      <a:pPr algn="r"/>
                      <a:r>
                        <a:rPr lang="en-US" dirty="0"/>
                        <a:t>2020</a:t>
                      </a:r>
                    </a:p>
                  </a:txBody>
                  <a:tcPr>
                    <a:lnT w="12700" cap="flat" cmpd="sng" algn="ctr">
                      <a:solidFill>
                        <a:schemeClr val="tx1"/>
                      </a:solidFill>
                      <a:prstDash val="solid"/>
                      <a:round/>
                      <a:headEnd type="none" w="med" len="med"/>
                      <a:tailEnd type="none" w="med" len="med"/>
                    </a:lnT>
                  </a:tcPr>
                </a:tc>
                <a:tc>
                  <a:txBody>
                    <a:bodyPr/>
                    <a:lstStyle/>
                    <a:p>
                      <a:pPr algn="r"/>
                      <a:r>
                        <a:rPr lang="en-US" dirty="0"/>
                        <a:t>Forest</a:t>
                      </a:r>
                    </a:p>
                  </a:txBody>
                  <a:tcPr>
                    <a:lnT w="12700" cap="flat" cmpd="sng" algn="ctr">
                      <a:solidFill>
                        <a:schemeClr val="tx1"/>
                      </a:solidFill>
                      <a:prstDash val="solid"/>
                      <a:round/>
                      <a:headEnd type="none" w="med" len="med"/>
                      <a:tailEnd type="none" w="med" len="med"/>
                    </a:lnT>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0.6*</a:t>
                      </a:r>
                      <a:r>
                        <a:rPr lang="en-US" dirty="0">
                          <a:effectLst/>
                        </a:rPr>
                        <a:t>400 </a:t>
                      </a:r>
                      <a:r>
                        <a:rPr lang="en-US" dirty="0"/>
                        <a:t>= 240 </a:t>
                      </a:r>
                    </a:p>
                  </a:txBody>
                  <a:tcPr/>
                </a:tc>
                <a:tc>
                  <a:txBody>
                    <a:bodyPr/>
                    <a:lstStyle/>
                    <a:p>
                      <a:pPr algn="r"/>
                      <a:r>
                        <a:rPr lang="en-US" dirty="0"/>
                        <a:t>0.2*400 = 80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0.2*400 = 80</a:t>
                      </a:r>
                    </a:p>
                  </a:txBody>
                  <a:tcPr/>
                </a:tc>
                <a:tc>
                  <a:txBody>
                    <a:bodyPr/>
                    <a:lstStyle/>
                    <a:p>
                      <a:pPr algn="r"/>
                      <a:r>
                        <a:rPr lang="en-US" dirty="0">
                          <a:effectLst/>
                        </a:rPr>
                        <a:t>400</a:t>
                      </a:r>
                    </a:p>
                  </a:txBody>
                  <a:tcPr anchor="ctr"/>
                </a:tc>
                <a:extLst>
                  <a:ext uri="{0D108BD9-81ED-4DB2-BD59-A6C34878D82A}">
                    <a16:rowId xmlns:a16="http://schemas.microsoft.com/office/drawing/2014/main" val="2019762735"/>
                  </a:ext>
                </a:extLst>
              </a:tr>
              <a:tr h="370840">
                <a:tc>
                  <a:txBody>
                    <a:bodyPr/>
                    <a:lstStyle/>
                    <a:p>
                      <a:pPr algn="r"/>
                      <a:r>
                        <a:rPr lang="en-US" dirty="0"/>
                        <a:t>2020</a:t>
                      </a:r>
                    </a:p>
                  </a:txBody>
                  <a:tcPr/>
                </a:tc>
                <a:tc>
                  <a:txBody>
                    <a:bodyPr/>
                    <a:lstStyle/>
                    <a:p>
                      <a:pPr algn="r"/>
                      <a:r>
                        <a:rPr lang="en-US" dirty="0"/>
                        <a:t>Other</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0.0*</a:t>
                      </a:r>
                      <a:r>
                        <a:rPr lang="en-US" dirty="0">
                          <a:effectLst/>
                        </a:rPr>
                        <a:t>400 </a:t>
                      </a:r>
                      <a:r>
                        <a:rPr lang="en-US" dirty="0"/>
                        <a:t>= 0 </a:t>
                      </a:r>
                    </a:p>
                  </a:txBody>
                  <a:tcPr/>
                </a:tc>
                <a:tc>
                  <a:txBody>
                    <a:bodyPr/>
                    <a:lstStyle/>
                    <a:p>
                      <a:pPr algn="r"/>
                      <a:r>
                        <a:rPr lang="en-US" dirty="0"/>
                        <a:t>0.6*400 = 240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0.4*400 = 160</a:t>
                      </a:r>
                    </a:p>
                  </a:txBody>
                  <a:tcPr/>
                </a:tc>
                <a:tc>
                  <a:txBody>
                    <a:bodyPr/>
                    <a:lstStyle/>
                    <a:p>
                      <a:pPr algn="r"/>
                      <a:r>
                        <a:rPr lang="en-US" dirty="0">
                          <a:effectLst/>
                        </a:rPr>
                        <a:t>400</a:t>
                      </a:r>
                    </a:p>
                  </a:txBody>
                  <a:tcPr anchor="ctr"/>
                </a:tc>
                <a:extLst>
                  <a:ext uri="{0D108BD9-81ED-4DB2-BD59-A6C34878D82A}">
                    <a16:rowId xmlns:a16="http://schemas.microsoft.com/office/drawing/2014/main" val="717776308"/>
                  </a:ext>
                </a:extLst>
              </a:tr>
              <a:tr h="370840">
                <a:tc>
                  <a:txBody>
                    <a:bodyPr/>
                    <a:lstStyle/>
                    <a:p>
                      <a:pPr algn="r"/>
                      <a:r>
                        <a:rPr lang="en-US" dirty="0"/>
                        <a:t>2020</a:t>
                      </a:r>
                    </a:p>
                  </a:txBody>
                  <a:tcPr/>
                </a:tc>
                <a:tc>
                  <a:txBody>
                    <a:bodyPr/>
                    <a:lstStyle/>
                    <a:p>
                      <a:pPr algn="r"/>
                      <a:r>
                        <a:rPr lang="en-US"/>
                        <a:t>Built</a:t>
                      </a:r>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0.0*</a:t>
                      </a:r>
                      <a:r>
                        <a:rPr lang="en-US" dirty="0">
                          <a:effectLst/>
                        </a:rPr>
                        <a:t>200 </a:t>
                      </a:r>
                      <a:r>
                        <a:rPr lang="en-US" dirty="0"/>
                        <a:t>= 0 </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0.0*</a:t>
                      </a:r>
                      <a:r>
                        <a:rPr lang="en-US" dirty="0">
                          <a:effectLst/>
                        </a:rPr>
                        <a:t>200 </a:t>
                      </a:r>
                      <a:r>
                        <a:rPr lang="en-US" dirty="0"/>
                        <a:t>= 0 </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a:t>
                      </a:r>
                      <a:r>
                        <a:rPr lang="en-US" dirty="0">
                          <a:effectLst/>
                        </a:rPr>
                        <a:t>200 </a:t>
                      </a:r>
                      <a:r>
                        <a:rPr lang="en-US" dirty="0"/>
                        <a:t>= 200 </a:t>
                      </a:r>
                    </a:p>
                  </a:txBody>
                  <a:tcPr/>
                </a:tc>
                <a:tc>
                  <a:txBody>
                    <a:bodyPr/>
                    <a:lstStyle/>
                    <a:p>
                      <a:pPr algn="r"/>
                      <a:r>
                        <a:rPr lang="en-US" dirty="0">
                          <a:effectLst/>
                        </a:rPr>
                        <a:t>200</a:t>
                      </a:r>
                    </a:p>
                  </a:txBody>
                  <a:tcPr anchor="ctr"/>
                </a:tc>
                <a:extLst>
                  <a:ext uri="{0D108BD9-81ED-4DB2-BD59-A6C34878D82A}">
                    <a16:rowId xmlns:a16="http://schemas.microsoft.com/office/drawing/2014/main" val="2929931636"/>
                  </a:ext>
                </a:extLst>
              </a:tr>
              <a:tr h="370840">
                <a:tc>
                  <a:txBody>
                    <a:bodyPr/>
                    <a:lstStyle/>
                    <a:p>
                      <a:pPr algn="r"/>
                      <a:endParaRPr 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r"/>
                      <a:r>
                        <a:rPr lang="en-US" dirty="0"/>
                        <a:t>Sum</a:t>
                      </a:r>
                    </a:p>
                  </a:txBody>
                  <a:tcPr/>
                </a:tc>
                <a:tc>
                  <a:txBody>
                    <a:bodyPr/>
                    <a:lstStyle/>
                    <a:p>
                      <a:pPr algn="r"/>
                      <a:r>
                        <a:rPr lang="en-US" dirty="0"/>
                        <a:t>240</a:t>
                      </a:r>
                    </a:p>
                  </a:txBody>
                  <a:tcPr/>
                </a:tc>
                <a:tc>
                  <a:txBody>
                    <a:bodyPr/>
                    <a:lstStyle/>
                    <a:p>
                      <a:pPr algn="r"/>
                      <a:r>
                        <a:rPr lang="en-US" dirty="0"/>
                        <a:t>320</a:t>
                      </a:r>
                    </a:p>
                  </a:txBody>
                  <a:tcPr/>
                </a:tc>
                <a:tc>
                  <a:txBody>
                    <a:bodyPr/>
                    <a:lstStyle/>
                    <a:p>
                      <a:pPr algn="r"/>
                      <a:r>
                        <a:rPr lang="en-US" dirty="0"/>
                        <a:t>440</a:t>
                      </a:r>
                    </a:p>
                  </a:txBody>
                  <a:tcPr/>
                </a:tc>
                <a:tc>
                  <a:txBody>
                    <a:bodyPr/>
                    <a:lstStyle/>
                    <a:p>
                      <a:pPr algn="r"/>
                      <a:r>
                        <a:rPr lang="en-US" dirty="0">
                          <a:effectLst/>
                        </a:rPr>
                        <a:t>1000</a:t>
                      </a:r>
                      <a:endParaRPr lang="en-US" dirty="0"/>
                    </a:p>
                  </a:txBody>
                  <a:tcPr/>
                </a:tc>
                <a:extLst>
                  <a:ext uri="{0D108BD9-81ED-4DB2-BD59-A6C34878D82A}">
                    <a16:rowId xmlns:a16="http://schemas.microsoft.com/office/drawing/2014/main" val="3064549562"/>
                  </a:ext>
                </a:extLst>
              </a:tr>
            </a:tbl>
          </a:graphicData>
        </a:graphic>
      </p:graphicFrame>
      <p:graphicFrame>
        <p:nvGraphicFramePr>
          <p:cNvPr id="8" name="Table 7">
            <a:extLst>
              <a:ext uri="{FF2B5EF4-FFF2-40B4-BE49-F238E27FC236}">
                <a16:creationId xmlns:a16="http://schemas.microsoft.com/office/drawing/2014/main" id="{56202E6B-62F8-4110-BA5D-89D7EC980F9D}"/>
              </a:ext>
            </a:extLst>
          </p:cNvPr>
          <p:cNvGraphicFramePr>
            <a:graphicFrameLocks noGrp="1"/>
          </p:cNvGraphicFramePr>
          <p:nvPr/>
        </p:nvGraphicFramePr>
        <p:xfrm>
          <a:off x="245426" y="4402196"/>
          <a:ext cx="10107678" cy="222504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3949171551"/>
                    </a:ext>
                  </a:extLst>
                </a:gridCol>
                <a:gridCol w="1354667">
                  <a:extLst>
                    <a:ext uri="{9D8B030D-6E8A-4147-A177-3AD203B41FA5}">
                      <a16:colId xmlns:a16="http://schemas.microsoft.com/office/drawing/2014/main" val="544264490"/>
                    </a:ext>
                  </a:extLst>
                </a:gridCol>
                <a:gridCol w="2189480">
                  <a:extLst>
                    <a:ext uri="{9D8B030D-6E8A-4147-A177-3AD203B41FA5}">
                      <a16:colId xmlns:a16="http://schemas.microsoft.com/office/drawing/2014/main" val="3777368823"/>
                    </a:ext>
                  </a:extLst>
                </a:gridCol>
                <a:gridCol w="2084705">
                  <a:extLst>
                    <a:ext uri="{9D8B030D-6E8A-4147-A177-3AD203B41FA5}">
                      <a16:colId xmlns:a16="http://schemas.microsoft.com/office/drawing/2014/main" val="3225017230"/>
                    </a:ext>
                  </a:extLst>
                </a:gridCol>
                <a:gridCol w="2193566">
                  <a:extLst>
                    <a:ext uri="{9D8B030D-6E8A-4147-A177-3AD203B41FA5}">
                      <a16:colId xmlns:a16="http://schemas.microsoft.com/office/drawing/2014/main" val="1936730300"/>
                    </a:ext>
                  </a:extLst>
                </a:gridCol>
                <a:gridCol w="930593">
                  <a:extLst>
                    <a:ext uri="{9D8B030D-6E8A-4147-A177-3AD203B41FA5}">
                      <a16:colId xmlns:a16="http://schemas.microsoft.com/office/drawing/2014/main" val="712823424"/>
                    </a:ext>
                  </a:extLst>
                </a:gridCol>
              </a:tblGrid>
              <a:tr h="370840">
                <a:tc>
                  <a:txBody>
                    <a:bodyPr/>
                    <a:lstStyle/>
                    <a:p>
                      <a:pPr algn="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r>
                        <a:rPr lang="en-US" dirty="0"/>
                        <a:t>2040</a:t>
                      </a:r>
                    </a:p>
                  </a:txBody>
                  <a:tcPr>
                    <a:lnL w="12700" cap="flat" cmpd="sng" algn="ctr">
                      <a:solidFill>
                        <a:schemeClr val="tx1"/>
                      </a:solidFill>
                      <a:prstDash val="solid"/>
                      <a:round/>
                      <a:headEnd type="none" w="med" len="med"/>
                      <a:tailEnd type="none" w="med" len="med"/>
                    </a:lnL>
                  </a:tcPr>
                </a:tc>
                <a:tc>
                  <a:txBody>
                    <a:bodyPr/>
                    <a:lstStyle/>
                    <a:p>
                      <a:pPr algn="r"/>
                      <a:r>
                        <a:rPr lang="en-US" dirty="0"/>
                        <a:t>2040</a:t>
                      </a:r>
                    </a:p>
                  </a:txBody>
                  <a:tcPr/>
                </a:tc>
                <a:tc>
                  <a:txBody>
                    <a:bodyPr/>
                    <a:lstStyle/>
                    <a:p>
                      <a:pPr algn="r"/>
                      <a:r>
                        <a:rPr lang="en-US" dirty="0"/>
                        <a:t>2040</a:t>
                      </a:r>
                    </a:p>
                  </a:txBody>
                  <a:tcPr/>
                </a:tc>
                <a:tc>
                  <a:txBody>
                    <a:bodyPr/>
                    <a:lstStyle/>
                    <a:p>
                      <a:pPr algn="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3495984106"/>
                  </a:ext>
                </a:extLst>
              </a:tr>
              <a:tr h="370840">
                <a:tc>
                  <a:txBody>
                    <a:bodyPr/>
                    <a:lstStyle/>
                    <a:p>
                      <a:pPr algn="r"/>
                      <a:endParaRPr 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dirty="0"/>
                        <a:t>Forest</a:t>
                      </a:r>
                    </a:p>
                  </a:txBody>
                  <a:tcPr>
                    <a:lnL w="12700" cap="flat" cmpd="sng" algn="ctr">
                      <a:solidFill>
                        <a:schemeClr val="tx1"/>
                      </a:solidFill>
                      <a:prstDash val="solid"/>
                      <a:round/>
                      <a:headEnd type="none" w="med" len="med"/>
                      <a:tailEnd type="none" w="med" len="med"/>
                    </a:lnL>
                  </a:tcPr>
                </a:tc>
                <a:tc>
                  <a:txBody>
                    <a:bodyPr/>
                    <a:lstStyle/>
                    <a:p>
                      <a:pPr algn="r"/>
                      <a:r>
                        <a:rPr lang="en-US" dirty="0"/>
                        <a:t>Other</a:t>
                      </a:r>
                    </a:p>
                  </a:txBody>
                  <a:tcPr/>
                </a:tc>
                <a:tc>
                  <a:txBody>
                    <a:bodyPr/>
                    <a:lstStyle/>
                    <a:p>
                      <a:pPr algn="r"/>
                      <a:r>
                        <a:rPr lang="en-US" dirty="0"/>
                        <a:t>Built</a:t>
                      </a:r>
                    </a:p>
                  </a:txBody>
                  <a:tcPr/>
                </a:tc>
                <a:tc>
                  <a:txBody>
                    <a:bodyPr/>
                    <a:lstStyle/>
                    <a:p>
                      <a:pPr algn="r"/>
                      <a:r>
                        <a:rPr lang="en-US" dirty="0"/>
                        <a:t>Sum</a:t>
                      </a:r>
                    </a:p>
                  </a:txBody>
                  <a:tcPr/>
                </a:tc>
                <a:extLst>
                  <a:ext uri="{0D108BD9-81ED-4DB2-BD59-A6C34878D82A}">
                    <a16:rowId xmlns:a16="http://schemas.microsoft.com/office/drawing/2014/main" val="1608960326"/>
                  </a:ext>
                </a:extLst>
              </a:tr>
              <a:tr h="370840">
                <a:tc>
                  <a:txBody>
                    <a:bodyPr/>
                    <a:lstStyle/>
                    <a:p>
                      <a:pPr algn="r"/>
                      <a:r>
                        <a:rPr lang="en-US" dirty="0"/>
                        <a:t>2030</a:t>
                      </a:r>
                    </a:p>
                  </a:txBody>
                  <a:tcPr>
                    <a:lnT w="12700" cap="flat" cmpd="sng" algn="ctr">
                      <a:solidFill>
                        <a:schemeClr val="tx1"/>
                      </a:solidFill>
                      <a:prstDash val="solid"/>
                      <a:round/>
                      <a:headEnd type="none" w="med" len="med"/>
                      <a:tailEnd type="none" w="med" len="med"/>
                    </a:lnT>
                  </a:tcPr>
                </a:tc>
                <a:tc>
                  <a:txBody>
                    <a:bodyPr/>
                    <a:lstStyle/>
                    <a:p>
                      <a:pPr algn="r"/>
                      <a:r>
                        <a:rPr lang="en-US" dirty="0"/>
                        <a:t>Forest</a:t>
                      </a:r>
                    </a:p>
                  </a:txBody>
                  <a:tcPr>
                    <a:lnT w="12700" cap="flat" cmpd="sng" algn="ctr">
                      <a:solidFill>
                        <a:schemeClr val="tx1"/>
                      </a:solidFill>
                      <a:prstDash val="solid"/>
                      <a:round/>
                      <a:headEnd type="none" w="med" len="med"/>
                      <a:tailEnd type="none" w="med" len="med"/>
                    </a:lnT>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0.6*</a:t>
                      </a:r>
                      <a:r>
                        <a:rPr lang="en-US" dirty="0">
                          <a:effectLst/>
                        </a:rPr>
                        <a:t>240 </a:t>
                      </a:r>
                      <a:r>
                        <a:rPr lang="en-US" dirty="0"/>
                        <a:t>= 144 </a:t>
                      </a:r>
                    </a:p>
                  </a:txBody>
                  <a:tcPr/>
                </a:tc>
                <a:tc>
                  <a:txBody>
                    <a:bodyPr/>
                    <a:lstStyle/>
                    <a:p>
                      <a:pPr algn="r"/>
                      <a:r>
                        <a:rPr lang="en-US" dirty="0"/>
                        <a:t>0.2*240 = 48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0.2*240 = 48</a:t>
                      </a:r>
                    </a:p>
                  </a:txBody>
                  <a:tcPr/>
                </a:tc>
                <a:tc>
                  <a:txBody>
                    <a:bodyPr/>
                    <a:lstStyle/>
                    <a:p>
                      <a:pPr algn="r"/>
                      <a:r>
                        <a:rPr lang="en-US" dirty="0">
                          <a:effectLst/>
                        </a:rPr>
                        <a:t>240</a:t>
                      </a:r>
                    </a:p>
                  </a:txBody>
                  <a:tcPr anchor="ctr"/>
                </a:tc>
                <a:extLst>
                  <a:ext uri="{0D108BD9-81ED-4DB2-BD59-A6C34878D82A}">
                    <a16:rowId xmlns:a16="http://schemas.microsoft.com/office/drawing/2014/main" val="2019762735"/>
                  </a:ext>
                </a:extLst>
              </a:tr>
              <a:tr h="370840">
                <a:tc>
                  <a:txBody>
                    <a:bodyPr/>
                    <a:lstStyle/>
                    <a:p>
                      <a:pPr algn="r"/>
                      <a:r>
                        <a:rPr lang="en-US" dirty="0"/>
                        <a:t>2030</a:t>
                      </a:r>
                    </a:p>
                  </a:txBody>
                  <a:tcPr/>
                </a:tc>
                <a:tc>
                  <a:txBody>
                    <a:bodyPr/>
                    <a:lstStyle/>
                    <a:p>
                      <a:pPr algn="r"/>
                      <a:r>
                        <a:rPr lang="en-US" dirty="0"/>
                        <a:t>Other</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0.0*</a:t>
                      </a:r>
                      <a:r>
                        <a:rPr lang="en-US" dirty="0">
                          <a:effectLst/>
                        </a:rPr>
                        <a:t>320 </a:t>
                      </a:r>
                      <a:r>
                        <a:rPr lang="en-US" dirty="0"/>
                        <a:t>= 0 </a:t>
                      </a:r>
                    </a:p>
                  </a:txBody>
                  <a:tcPr/>
                </a:tc>
                <a:tc>
                  <a:txBody>
                    <a:bodyPr/>
                    <a:lstStyle/>
                    <a:p>
                      <a:pPr algn="r"/>
                      <a:r>
                        <a:rPr lang="en-US" dirty="0"/>
                        <a:t>0.6*320 = 192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0.4*320 = 128</a:t>
                      </a:r>
                    </a:p>
                  </a:txBody>
                  <a:tcPr/>
                </a:tc>
                <a:tc>
                  <a:txBody>
                    <a:bodyPr/>
                    <a:lstStyle/>
                    <a:p>
                      <a:pPr algn="r"/>
                      <a:r>
                        <a:rPr lang="en-US" dirty="0">
                          <a:effectLst/>
                        </a:rPr>
                        <a:t>320</a:t>
                      </a:r>
                    </a:p>
                  </a:txBody>
                  <a:tcPr anchor="ctr"/>
                </a:tc>
                <a:extLst>
                  <a:ext uri="{0D108BD9-81ED-4DB2-BD59-A6C34878D82A}">
                    <a16:rowId xmlns:a16="http://schemas.microsoft.com/office/drawing/2014/main" val="717776308"/>
                  </a:ext>
                </a:extLst>
              </a:tr>
              <a:tr h="370840">
                <a:tc>
                  <a:txBody>
                    <a:bodyPr/>
                    <a:lstStyle/>
                    <a:p>
                      <a:pPr algn="r"/>
                      <a:r>
                        <a:rPr lang="en-US" dirty="0"/>
                        <a:t>2030</a:t>
                      </a:r>
                    </a:p>
                  </a:txBody>
                  <a:tcPr/>
                </a:tc>
                <a:tc>
                  <a:txBody>
                    <a:bodyPr/>
                    <a:lstStyle/>
                    <a:p>
                      <a:pPr algn="r"/>
                      <a:r>
                        <a:rPr lang="en-US" dirty="0"/>
                        <a:t>Built</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0.0*</a:t>
                      </a:r>
                      <a:r>
                        <a:rPr lang="en-US" dirty="0">
                          <a:effectLst/>
                        </a:rPr>
                        <a:t>440 </a:t>
                      </a:r>
                      <a:r>
                        <a:rPr lang="en-US" dirty="0"/>
                        <a:t>= 0 </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0.0*</a:t>
                      </a:r>
                      <a:r>
                        <a:rPr lang="en-US" dirty="0">
                          <a:effectLst/>
                        </a:rPr>
                        <a:t>440 </a:t>
                      </a:r>
                      <a:r>
                        <a:rPr lang="en-US" dirty="0"/>
                        <a:t>= 0 </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a:t>
                      </a:r>
                      <a:r>
                        <a:rPr lang="en-US" dirty="0">
                          <a:effectLst/>
                        </a:rPr>
                        <a:t>440 </a:t>
                      </a:r>
                      <a:r>
                        <a:rPr lang="en-US" dirty="0"/>
                        <a:t>= 440 </a:t>
                      </a:r>
                    </a:p>
                  </a:txBody>
                  <a:tcPr/>
                </a:tc>
                <a:tc>
                  <a:txBody>
                    <a:bodyPr/>
                    <a:lstStyle/>
                    <a:p>
                      <a:pPr algn="r"/>
                      <a:r>
                        <a:rPr lang="en-US" dirty="0">
                          <a:effectLst/>
                        </a:rPr>
                        <a:t>440</a:t>
                      </a:r>
                    </a:p>
                  </a:txBody>
                  <a:tcPr anchor="ctr"/>
                </a:tc>
                <a:extLst>
                  <a:ext uri="{0D108BD9-81ED-4DB2-BD59-A6C34878D82A}">
                    <a16:rowId xmlns:a16="http://schemas.microsoft.com/office/drawing/2014/main" val="2929931636"/>
                  </a:ext>
                </a:extLst>
              </a:tr>
              <a:tr h="370840">
                <a:tc>
                  <a:txBody>
                    <a:bodyPr/>
                    <a:lstStyle/>
                    <a:p>
                      <a:pPr algn="r"/>
                      <a:endParaRPr 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r"/>
                      <a:r>
                        <a:rPr lang="en-US" dirty="0"/>
                        <a:t>Sum</a:t>
                      </a:r>
                    </a:p>
                  </a:txBody>
                  <a:tcPr/>
                </a:tc>
                <a:tc>
                  <a:txBody>
                    <a:bodyPr/>
                    <a:lstStyle/>
                    <a:p>
                      <a:pPr algn="r"/>
                      <a:r>
                        <a:rPr lang="en-US" dirty="0"/>
                        <a:t>144</a:t>
                      </a:r>
                    </a:p>
                  </a:txBody>
                  <a:tcPr/>
                </a:tc>
                <a:tc>
                  <a:txBody>
                    <a:bodyPr/>
                    <a:lstStyle/>
                    <a:p>
                      <a:pPr algn="r"/>
                      <a:r>
                        <a:rPr lang="en-US" dirty="0"/>
                        <a:t>220</a:t>
                      </a:r>
                    </a:p>
                  </a:txBody>
                  <a:tcPr/>
                </a:tc>
                <a:tc>
                  <a:txBody>
                    <a:bodyPr/>
                    <a:lstStyle/>
                    <a:p>
                      <a:pPr algn="r"/>
                      <a:r>
                        <a:rPr lang="en-US" dirty="0"/>
                        <a:t>616</a:t>
                      </a:r>
                    </a:p>
                  </a:txBody>
                  <a:tcPr/>
                </a:tc>
                <a:tc>
                  <a:txBody>
                    <a:bodyPr/>
                    <a:lstStyle/>
                    <a:p>
                      <a:pPr algn="r"/>
                      <a:r>
                        <a:rPr lang="en-US" dirty="0">
                          <a:effectLst/>
                        </a:rPr>
                        <a:t>1000</a:t>
                      </a:r>
                      <a:endParaRPr lang="en-US" dirty="0"/>
                    </a:p>
                  </a:txBody>
                  <a:tcPr/>
                </a:tc>
                <a:extLst>
                  <a:ext uri="{0D108BD9-81ED-4DB2-BD59-A6C34878D82A}">
                    <a16:rowId xmlns:a16="http://schemas.microsoft.com/office/drawing/2014/main" val="3064549562"/>
                  </a:ext>
                </a:extLst>
              </a:tr>
            </a:tbl>
          </a:graphicData>
        </a:graphic>
      </p:graphicFrame>
      <p:sp>
        <p:nvSpPr>
          <p:cNvPr id="3" name="TextBox 2">
            <a:extLst>
              <a:ext uri="{FF2B5EF4-FFF2-40B4-BE49-F238E27FC236}">
                <a16:creationId xmlns:a16="http://schemas.microsoft.com/office/drawing/2014/main" id="{59457FBA-3AB5-404B-859D-7A25E0FDC4F2}"/>
              </a:ext>
            </a:extLst>
          </p:cNvPr>
          <p:cNvSpPr txBox="1"/>
          <p:nvPr/>
        </p:nvSpPr>
        <p:spPr>
          <a:xfrm>
            <a:off x="245426" y="3697358"/>
            <a:ext cx="10319870" cy="646331"/>
          </a:xfrm>
          <a:prstGeom prst="rect">
            <a:avLst/>
          </a:prstGeom>
          <a:noFill/>
        </p:spPr>
        <p:txBody>
          <a:bodyPr wrap="square" rtlCol="0">
            <a:spAutoFit/>
          </a:bodyPr>
          <a:lstStyle/>
          <a:p>
            <a:r>
              <a:rPr lang="en-US" dirty="0">
                <a:solidFill>
                  <a:srgbClr val="FF0000"/>
                </a:solidFill>
              </a:rPr>
              <a:t>Size of change from 2020 to 2030 is 80 + 80 + 160 = 320.</a:t>
            </a:r>
          </a:p>
          <a:p>
            <a:r>
              <a:rPr lang="en-US" dirty="0">
                <a:solidFill>
                  <a:srgbClr val="FF0000"/>
                </a:solidFill>
              </a:rPr>
              <a:t>Size of change from 2030 to 2040 = ?</a:t>
            </a:r>
          </a:p>
        </p:txBody>
      </p:sp>
    </p:spTree>
    <p:extLst>
      <p:ext uri="{BB962C8B-B14F-4D97-AF65-F5344CB8AC3E}">
        <p14:creationId xmlns:p14="http://schemas.microsoft.com/office/powerpoint/2010/main" val="2326856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Compute transition sizes starting at 2020 using a Markov matrix with a 10-year time interval</a:t>
            </a:r>
          </a:p>
        </p:txBody>
      </p:sp>
      <p:pic>
        <p:nvPicPr>
          <p:cNvPr id="5" name="Content Placeholder 4"/>
          <p:cNvPicPr>
            <a:picLocks noGrp="1" noChangeAspect="1"/>
          </p:cNvPicPr>
          <p:nvPr>
            <p:ph idx="1"/>
          </p:nvPr>
        </p:nvPicPr>
        <p:blipFill rotWithShape="1">
          <a:blip r:embed="rId2"/>
          <a:srcRect l="30721" t="26179" r="47500" b="48759"/>
          <a:stretch/>
        </p:blipFill>
        <p:spPr>
          <a:xfrm>
            <a:off x="9978886" y="504651"/>
            <a:ext cx="1928169" cy="1248109"/>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37</a:t>
            </a:fld>
            <a:endParaRPr lang="en-US"/>
          </a:p>
        </p:txBody>
      </p:sp>
      <p:sp>
        <p:nvSpPr>
          <p:cNvPr id="6" name="TextBox 5"/>
          <p:cNvSpPr txBox="1"/>
          <p:nvPr/>
        </p:nvSpPr>
        <p:spPr>
          <a:xfrm>
            <a:off x="838200" y="3089709"/>
            <a:ext cx="1250482" cy="1588169"/>
          </a:xfrm>
          <a:prstGeom prst="rect">
            <a:avLst/>
          </a:prstGeom>
          <a:noFill/>
        </p:spPr>
        <p:txBody>
          <a:bodyPr wrap="square" rtlCol="0">
            <a:spAutoFit/>
          </a:bodyPr>
          <a:lstStyle/>
          <a:p>
            <a:endParaRPr lang="en-US" dirty="0"/>
          </a:p>
        </p:txBody>
      </p:sp>
      <p:graphicFrame>
        <p:nvGraphicFramePr>
          <p:cNvPr id="9" name="Table 8"/>
          <p:cNvGraphicFramePr>
            <a:graphicFrameLocks noGrp="1"/>
          </p:cNvGraphicFramePr>
          <p:nvPr/>
        </p:nvGraphicFramePr>
        <p:xfrm>
          <a:off x="252050" y="1427091"/>
          <a:ext cx="10107678" cy="222504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3949171551"/>
                    </a:ext>
                  </a:extLst>
                </a:gridCol>
                <a:gridCol w="1354667">
                  <a:extLst>
                    <a:ext uri="{9D8B030D-6E8A-4147-A177-3AD203B41FA5}">
                      <a16:colId xmlns:a16="http://schemas.microsoft.com/office/drawing/2014/main" val="544264490"/>
                    </a:ext>
                  </a:extLst>
                </a:gridCol>
                <a:gridCol w="2189480">
                  <a:extLst>
                    <a:ext uri="{9D8B030D-6E8A-4147-A177-3AD203B41FA5}">
                      <a16:colId xmlns:a16="http://schemas.microsoft.com/office/drawing/2014/main" val="3777368823"/>
                    </a:ext>
                  </a:extLst>
                </a:gridCol>
                <a:gridCol w="2084705">
                  <a:extLst>
                    <a:ext uri="{9D8B030D-6E8A-4147-A177-3AD203B41FA5}">
                      <a16:colId xmlns:a16="http://schemas.microsoft.com/office/drawing/2014/main" val="3225017230"/>
                    </a:ext>
                  </a:extLst>
                </a:gridCol>
                <a:gridCol w="2193566">
                  <a:extLst>
                    <a:ext uri="{9D8B030D-6E8A-4147-A177-3AD203B41FA5}">
                      <a16:colId xmlns:a16="http://schemas.microsoft.com/office/drawing/2014/main" val="1936730300"/>
                    </a:ext>
                  </a:extLst>
                </a:gridCol>
                <a:gridCol w="930593">
                  <a:extLst>
                    <a:ext uri="{9D8B030D-6E8A-4147-A177-3AD203B41FA5}">
                      <a16:colId xmlns:a16="http://schemas.microsoft.com/office/drawing/2014/main" val="712823424"/>
                    </a:ext>
                  </a:extLst>
                </a:gridCol>
              </a:tblGrid>
              <a:tr h="370840">
                <a:tc>
                  <a:txBody>
                    <a:bodyPr/>
                    <a:lstStyle/>
                    <a:p>
                      <a:pPr algn="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r>
                        <a:rPr lang="en-US" dirty="0"/>
                        <a:t>2030</a:t>
                      </a:r>
                    </a:p>
                  </a:txBody>
                  <a:tcPr>
                    <a:lnL w="12700" cap="flat" cmpd="sng" algn="ctr">
                      <a:solidFill>
                        <a:schemeClr val="tx1"/>
                      </a:solidFill>
                      <a:prstDash val="solid"/>
                      <a:round/>
                      <a:headEnd type="none" w="med" len="med"/>
                      <a:tailEnd type="none" w="med" len="med"/>
                    </a:lnL>
                  </a:tcPr>
                </a:tc>
                <a:tc>
                  <a:txBody>
                    <a:bodyPr/>
                    <a:lstStyle/>
                    <a:p>
                      <a:pPr algn="r"/>
                      <a:r>
                        <a:rPr lang="en-US" dirty="0"/>
                        <a:t>2030</a:t>
                      </a:r>
                    </a:p>
                  </a:txBody>
                  <a:tcPr/>
                </a:tc>
                <a:tc>
                  <a:txBody>
                    <a:bodyPr/>
                    <a:lstStyle/>
                    <a:p>
                      <a:pPr algn="r"/>
                      <a:r>
                        <a:rPr lang="en-US" dirty="0"/>
                        <a:t>2030</a:t>
                      </a:r>
                    </a:p>
                  </a:txBody>
                  <a:tcPr/>
                </a:tc>
                <a:tc>
                  <a:txBody>
                    <a:bodyPr/>
                    <a:lstStyle/>
                    <a:p>
                      <a:pPr algn="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3495984106"/>
                  </a:ext>
                </a:extLst>
              </a:tr>
              <a:tr h="370840">
                <a:tc>
                  <a:txBody>
                    <a:bodyPr/>
                    <a:lstStyle/>
                    <a:p>
                      <a:pPr algn="r"/>
                      <a:endParaRPr 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dirty="0"/>
                        <a:t>Forest</a:t>
                      </a:r>
                    </a:p>
                  </a:txBody>
                  <a:tcPr>
                    <a:lnL w="12700" cap="flat" cmpd="sng" algn="ctr">
                      <a:solidFill>
                        <a:schemeClr val="tx1"/>
                      </a:solidFill>
                      <a:prstDash val="solid"/>
                      <a:round/>
                      <a:headEnd type="none" w="med" len="med"/>
                      <a:tailEnd type="none" w="med" len="med"/>
                    </a:lnL>
                  </a:tcPr>
                </a:tc>
                <a:tc>
                  <a:txBody>
                    <a:bodyPr/>
                    <a:lstStyle/>
                    <a:p>
                      <a:pPr algn="r"/>
                      <a:r>
                        <a:rPr lang="en-US" dirty="0"/>
                        <a:t>Other</a:t>
                      </a:r>
                    </a:p>
                  </a:txBody>
                  <a:tcPr/>
                </a:tc>
                <a:tc>
                  <a:txBody>
                    <a:bodyPr/>
                    <a:lstStyle/>
                    <a:p>
                      <a:pPr algn="r"/>
                      <a:r>
                        <a:rPr lang="en-US" dirty="0"/>
                        <a:t>Built</a:t>
                      </a:r>
                    </a:p>
                  </a:txBody>
                  <a:tcPr/>
                </a:tc>
                <a:tc>
                  <a:txBody>
                    <a:bodyPr/>
                    <a:lstStyle/>
                    <a:p>
                      <a:pPr algn="r"/>
                      <a:r>
                        <a:rPr lang="en-US" dirty="0"/>
                        <a:t>Sum</a:t>
                      </a:r>
                    </a:p>
                  </a:txBody>
                  <a:tcPr/>
                </a:tc>
                <a:extLst>
                  <a:ext uri="{0D108BD9-81ED-4DB2-BD59-A6C34878D82A}">
                    <a16:rowId xmlns:a16="http://schemas.microsoft.com/office/drawing/2014/main" val="1608960326"/>
                  </a:ext>
                </a:extLst>
              </a:tr>
              <a:tr h="370840">
                <a:tc>
                  <a:txBody>
                    <a:bodyPr/>
                    <a:lstStyle/>
                    <a:p>
                      <a:pPr algn="r"/>
                      <a:r>
                        <a:rPr lang="en-US" dirty="0"/>
                        <a:t>2020</a:t>
                      </a:r>
                    </a:p>
                  </a:txBody>
                  <a:tcPr>
                    <a:lnT w="12700" cap="flat" cmpd="sng" algn="ctr">
                      <a:solidFill>
                        <a:schemeClr val="tx1"/>
                      </a:solidFill>
                      <a:prstDash val="solid"/>
                      <a:round/>
                      <a:headEnd type="none" w="med" len="med"/>
                      <a:tailEnd type="none" w="med" len="med"/>
                    </a:lnT>
                  </a:tcPr>
                </a:tc>
                <a:tc>
                  <a:txBody>
                    <a:bodyPr/>
                    <a:lstStyle/>
                    <a:p>
                      <a:pPr algn="r"/>
                      <a:r>
                        <a:rPr lang="en-US" dirty="0"/>
                        <a:t>Forest</a:t>
                      </a:r>
                    </a:p>
                  </a:txBody>
                  <a:tcPr>
                    <a:lnT w="12700" cap="flat" cmpd="sng" algn="ctr">
                      <a:solidFill>
                        <a:schemeClr val="tx1"/>
                      </a:solidFill>
                      <a:prstDash val="solid"/>
                      <a:round/>
                      <a:headEnd type="none" w="med" len="med"/>
                      <a:tailEnd type="none" w="med" len="med"/>
                    </a:lnT>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0.6*</a:t>
                      </a:r>
                      <a:r>
                        <a:rPr lang="en-US" dirty="0">
                          <a:effectLst/>
                        </a:rPr>
                        <a:t>400 </a:t>
                      </a:r>
                      <a:r>
                        <a:rPr lang="en-US" dirty="0"/>
                        <a:t>= 240 </a:t>
                      </a:r>
                    </a:p>
                  </a:txBody>
                  <a:tcPr/>
                </a:tc>
                <a:tc>
                  <a:txBody>
                    <a:bodyPr/>
                    <a:lstStyle/>
                    <a:p>
                      <a:pPr algn="r"/>
                      <a:r>
                        <a:rPr lang="en-US" dirty="0"/>
                        <a:t>0.2*400 = 80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0.2*400 = 80</a:t>
                      </a:r>
                    </a:p>
                  </a:txBody>
                  <a:tcPr/>
                </a:tc>
                <a:tc>
                  <a:txBody>
                    <a:bodyPr/>
                    <a:lstStyle/>
                    <a:p>
                      <a:pPr algn="r"/>
                      <a:r>
                        <a:rPr lang="en-US" dirty="0">
                          <a:effectLst/>
                        </a:rPr>
                        <a:t>400</a:t>
                      </a:r>
                    </a:p>
                  </a:txBody>
                  <a:tcPr anchor="ctr"/>
                </a:tc>
                <a:extLst>
                  <a:ext uri="{0D108BD9-81ED-4DB2-BD59-A6C34878D82A}">
                    <a16:rowId xmlns:a16="http://schemas.microsoft.com/office/drawing/2014/main" val="2019762735"/>
                  </a:ext>
                </a:extLst>
              </a:tr>
              <a:tr h="370840">
                <a:tc>
                  <a:txBody>
                    <a:bodyPr/>
                    <a:lstStyle/>
                    <a:p>
                      <a:pPr algn="r"/>
                      <a:r>
                        <a:rPr lang="en-US" dirty="0"/>
                        <a:t>2020</a:t>
                      </a:r>
                    </a:p>
                  </a:txBody>
                  <a:tcPr/>
                </a:tc>
                <a:tc>
                  <a:txBody>
                    <a:bodyPr/>
                    <a:lstStyle/>
                    <a:p>
                      <a:pPr algn="r"/>
                      <a:r>
                        <a:rPr lang="en-US" dirty="0"/>
                        <a:t>Other</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0.0*</a:t>
                      </a:r>
                      <a:r>
                        <a:rPr lang="en-US" dirty="0">
                          <a:effectLst/>
                        </a:rPr>
                        <a:t>400 </a:t>
                      </a:r>
                      <a:r>
                        <a:rPr lang="en-US" dirty="0"/>
                        <a:t>= 0 </a:t>
                      </a:r>
                    </a:p>
                  </a:txBody>
                  <a:tcPr/>
                </a:tc>
                <a:tc>
                  <a:txBody>
                    <a:bodyPr/>
                    <a:lstStyle/>
                    <a:p>
                      <a:pPr algn="r"/>
                      <a:r>
                        <a:rPr lang="en-US" dirty="0"/>
                        <a:t>0.6*400 = 240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0.4*400 = 160</a:t>
                      </a:r>
                    </a:p>
                  </a:txBody>
                  <a:tcPr/>
                </a:tc>
                <a:tc>
                  <a:txBody>
                    <a:bodyPr/>
                    <a:lstStyle/>
                    <a:p>
                      <a:pPr algn="r"/>
                      <a:r>
                        <a:rPr lang="en-US" dirty="0">
                          <a:effectLst/>
                        </a:rPr>
                        <a:t>400</a:t>
                      </a:r>
                    </a:p>
                  </a:txBody>
                  <a:tcPr anchor="ctr"/>
                </a:tc>
                <a:extLst>
                  <a:ext uri="{0D108BD9-81ED-4DB2-BD59-A6C34878D82A}">
                    <a16:rowId xmlns:a16="http://schemas.microsoft.com/office/drawing/2014/main" val="717776308"/>
                  </a:ext>
                </a:extLst>
              </a:tr>
              <a:tr h="370840">
                <a:tc>
                  <a:txBody>
                    <a:bodyPr/>
                    <a:lstStyle/>
                    <a:p>
                      <a:pPr algn="r"/>
                      <a:r>
                        <a:rPr lang="en-US" dirty="0"/>
                        <a:t>2020</a:t>
                      </a:r>
                    </a:p>
                  </a:txBody>
                  <a:tcPr/>
                </a:tc>
                <a:tc>
                  <a:txBody>
                    <a:bodyPr/>
                    <a:lstStyle/>
                    <a:p>
                      <a:pPr algn="r"/>
                      <a:r>
                        <a:rPr lang="en-US"/>
                        <a:t>Built</a:t>
                      </a:r>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0.0*</a:t>
                      </a:r>
                      <a:r>
                        <a:rPr lang="en-US" dirty="0">
                          <a:effectLst/>
                        </a:rPr>
                        <a:t>200 </a:t>
                      </a:r>
                      <a:r>
                        <a:rPr lang="en-US" dirty="0"/>
                        <a:t>= 0 </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0.0*</a:t>
                      </a:r>
                      <a:r>
                        <a:rPr lang="en-US" dirty="0">
                          <a:effectLst/>
                        </a:rPr>
                        <a:t>200 </a:t>
                      </a:r>
                      <a:r>
                        <a:rPr lang="en-US" dirty="0"/>
                        <a:t>= 0 </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a:t>
                      </a:r>
                      <a:r>
                        <a:rPr lang="en-US" dirty="0">
                          <a:effectLst/>
                        </a:rPr>
                        <a:t>200 </a:t>
                      </a:r>
                      <a:r>
                        <a:rPr lang="en-US" dirty="0"/>
                        <a:t>= 200 </a:t>
                      </a:r>
                    </a:p>
                  </a:txBody>
                  <a:tcPr/>
                </a:tc>
                <a:tc>
                  <a:txBody>
                    <a:bodyPr/>
                    <a:lstStyle/>
                    <a:p>
                      <a:pPr algn="r"/>
                      <a:r>
                        <a:rPr lang="en-US" dirty="0">
                          <a:effectLst/>
                        </a:rPr>
                        <a:t>200</a:t>
                      </a:r>
                    </a:p>
                  </a:txBody>
                  <a:tcPr anchor="ctr"/>
                </a:tc>
                <a:extLst>
                  <a:ext uri="{0D108BD9-81ED-4DB2-BD59-A6C34878D82A}">
                    <a16:rowId xmlns:a16="http://schemas.microsoft.com/office/drawing/2014/main" val="2929931636"/>
                  </a:ext>
                </a:extLst>
              </a:tr>
              <a:tr h="370840">
                <a:tc>
                  <a:txBody>
                    <a:bodyPr/>
                    <a:lstStyle/>
                    <a:p>
                      <a:pPr algn="r"/>
                      <a:endParaRPr 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r"/>
                      <a:r>
                        <a:rPr lang="en-US" dirty="0"/>
                        <a:t>Sum</a:t>
                      </a:r>
                    </a:p>
                  </a:txBody>
                  <a:tcPr/>
                </a:tc>
                <a:tc>
                  <a:txBody>
                    <a:bodyPr/>
                    <a:lstStyle/>
                    <a:p>
                      <a:pPr algn="r"/>
                      <a:r>
                        <a:rPr lang="en-US" dirty="0"/>
                        <a:t>240</a:t>
                      </a:r>
                    </a:p>
                  </a:txBody>
                  <a:tcPr/>
                </a:tc>
                <a:tc>
                  <a:txBody>
                    <a:bodyPr/>
                    <a:lstStyle/>
                    <a:p>
                      <a:pPr algn="r"/>
                      <a:r>
                        <a:rPr lang="en-US" dirty="0"/>
                        <a:t>320</a:t>
                      </a:r>
                    </a:p>
                  </a:txBody>
                  <a:tcPr/>
                </a:tc>
                <a:tc>
                  <a:txBody>
                    <a:bodyPr/>
                    <a:lstStyle/>
                    <a:p>
                      <a:pPr algn="r"/>
                      <a:r>
                        <a:rPr lang="en-US" dirty="0"/>
                        <a:t>440</a:t>
                      </a:r>
                    </a:p>
                  </a:txBody>
                  <a:tcPr/>
                </a:tc>
                <a:tc>
                  <a:txBody>
                    <a:bodyPr/>
                    <a:lstStyle/>
                    <a:p>
                      <a:pPr algn="r"/>
                      <a:r>
                        <a:rPr lang="en-US" dirty="0">
                          <a:effectLst/>
                        </a:rPr>
                        <a:t>1000</a:t>
                      </a:r>
                      <a:endParaRPr lang="en-US" dirty="0"/>
                    </a:p>
                  </a:txBody>
                  <a:tcPr/>
                </a:tc>
                <a:extLst>
                  <a:ext uri="{0D108BD9-81ED-4DB2-BD59-A6C34878D82A}">
                    <a16:rowId xmlns:a16="http://schemas.microsoft.com/office/drawing/2014/main" val="3064549562"/>
                  </a:ext>
                </a:extLst>
              </a:tr>
            </a:tbl>
          </a:graphicData>
        </a:graphic>
      </p:graphicFrame>
      <p:graphicFrame>
        <p:nvGraphicFramePr>
          <p:cNvPr id="8" name="Table 7">
            <a:extLst>
              <a:ext uri="{FF2B5EF4-FFF2-40B4-BE49-F238E27FC236}">
                <a16:creationId xmlns:a16="http://schemas.microsoft.com/office/drawing/2014/main" id="{56202E6B-62F8-4110-BA5D-89D7EC980F9D}"/>
              </a:ext>
            </a:extLst>
          </p:cNvPr>
          <p:cNvGraphicFramePr>
            <a:graphicFrameLocks noGrp="1"/>
          </p:cNvGraphicFramePr>
          <p:nvPr/>
        </p:nvGraphicFramePr>
        <p:xfrm>
          <a:off x="245426" y="4402196"/>
          <a:ext cx="10107678" cy="222504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3949171551"/>
                    </a:ext>
                  </a:extLst>
                </a:gridCol>
                <a:gridCol w="1354667">
                  <a:extLst>
                    <a:ext uri="{9D8B030D-6E8A-4147-A177-3AD203B41FA5}">
                      <a16:colId xmlns:a16="http://schemas.microsoft.com/office/drawing/2014/main" val="544264490"/>
                    </a:ext>
                  </a:extLst>
                </a:gridCol>
                <a:gridCol w="2189480">
                  <a:extLst>
                    <a:ext uri="{9D8B030D-6E8A-4147-A177-3AD203B41FA5}">
                      <a16:colId xmlns:a16="http://schemas.microsoft.com/office/drawing/2014/main" val="3777368823"/>
                    </a:ext>
                  </a:extLst>
                </a:gridCol>
                <a:gridCol w="2084705">
                  <a:extLst>
                    <a:ext uri="{9D8B030D-6E8A-4147-A177-3AD203B41FA5}">
                      <a16:colId xmlns:a16="http://schemas.microsoft.com/office/drawing/2014/main" val="3225017230"/>
                    </a:ext>
                  </a:extLst>
                </a:gridCol>
                <a:gridCol w="2193566">
                  <a:extLst>
                    <a:ext uri="{9D8B030D-6E8A-4147-A177-3AD203B41FA5}">
                      <a16:colId xmlns:a16="http://schemas.microsoft.com/office/drawing/2014/main" val="1936730300"/>
                    </a:ext>
                  </a:extLst>
                </a:gridCol>
                <a:gridCol w="930593">
                  <a:extLst>
                    <a:ext uri="{9D8B030D-6E8A-4147-A177-3AD203B41FA5}">
                      <a16:colId xmlns:a16="http://schemas.microsoft.com/office/drawing/2014/main" val="712823424"/>
                    </a:ext>
                  </a:extLst>
                </a:gridCol>
              </a:tblGrid>
              <a:tr h="370840">
                <a:tc>
                  <a:txBody>
                    <a:bodyPr/>
                    <a:lstStyle/>
                    <a:p>
                      <a:pPr algn="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r>
                        <a:rPr lang="en-US" dirty="0"/>
                        <a:t>2040</a:t>
                      </a:r>
                    </a:p>
                  </a:txBody>
                  <a:tcPr>
                    <a:lnL w="12700" cap="flat" cmpd="sng" algn="ctr">
                      <a:solidFill>
                        <a:schemeClr val="tx1"/>
                      </a:solidFill>
                      <a:prstDash val="solid"/>
                      <a:round/>
                      <a:headEnd type="none" w="med" len="med"/>
                      <a:tailEnd type="none" w="med" len="med"/>
                    </a:lnL>
                  </a:tcPr>
                </a:tc>
                <a:tc>
                  <a:txBody>
                    <a:bodyPr/>
                    <a:lstStyle/>
                    <a:p>
                      <a:pPr algn="r"/>
                      <a:r>
                        <a:rPr lang="en-US" dirty="0"/>
                        <a:t>2040</a:t>
                      </a:r>
                    </a:p>
                  </a:txBody>
                  <a:tcPr/>
                </a:tc>
                <a:tc>
                  <a:txBody>
                    <a:bodyPr/>
                    <a:lstStyle/>
                    <a:p>
                      <a:pPr algn="r"/>
                      <a:r>
                        <a:rPr lang="en-US" dirty="0"/>
                        <a:t>2040</a:t>
                      </a:r>
                    </a:p>
                  </a:txBody>
                  <a:tcPr/>
                </a:tc>
                <a:tc>
                  <a:txBody>
                    <a:bodyPr/>
                    <a:lstStyle/>
                    <a:p>
                      <a:pPr algn="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3495984106"/>
                  </a:ext>
                </a:extLst>
              </a:tr>
              <a:tr h="370840">
                <a:tc>
                  <a:txBody>
                    <a:bodyPr/>
                    <a:lstStyle/>
                    <a:p>
                      <a:pPr algn="r"/>
                      <a:endParaRPr 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dirty="0"/>
                        <a:t>Forest</a:t>
                      </a:r>
                    </a:p>
                  </a:txBody>
                  <a:tcPr>
                    <a:lnL w="12700" cap="flat" cmpd="sng" algn="ctr">
                      <a:solidFill>
                        <a:schemeClr val="tx1"/>
                      </a:solidFill>
                      <a:prstDash val="solid"/>
                      <a:round/>
                      <a:headEnd type="none" w="med" len="med"/>
                      <a:tailEnd type="none" w="med" len="med"/>
                    </a:lnL>
                  </a:tcPr>
                </a:tc>
                <a:tc>
                  <a:txBody>
                    <a:bodyPr/>
                    <a:lstStyle/>
                    <a:p>
                      <a:pPr algn="r"/>
                      <a:r>
                        <a:rPr lang="en-US" dirty="0"/>
                        <a:t>Other</a:t>
                      </a:r>
                    </a:p>
                  </a:txBody>
                  <a:tcPr/>
                </a:tc>
                <a:tc>
                  <a:txBody>
                    <a:bodyPr/>
                    <a:lstStyle/>
                    <a:p>
                      <a:pPr algn="r"/>
                      <a:r>
                        <a:rPr lang="en-US" dirty="0"/>
                        <a:t>Built</a:t>
                      </a:r>
                    </a:p>
                  </a:txBody>
                  <a:tcPr/>
                </a:tc>
                <a:tc>
                  <a:txBody>
                    <a:bodyPr/>
                    <a:lstStyle/>
                    <a:p>
                      <a:pPr algn="r"/>
                      <a:r>
                        <a:rPr lang="en-US" dirty="0"/>
                        <a:t>Sum</a:t>
                      </a:r>
                    </a:p>
                  </a:txBody>
                  <a:tcPr/>
                </a:tc>
                <a:extLst>
                  <a:ext uri="{0D108BD9-81ED-4DB2-BD59-A6C34878D82A}">
                    <a16:rowId xmlns:a16="http://schemas.microsoft.com/office/drawing/2014/main" val="1608960326"/>
                  </a:ext>
                </a:extLst>
              </a:tr>
              <a:tr h="370840">
                <a:tc>
                  <a:txBody>
                    <a:bodyPr/>
                    <a:lstStyle/>
                    <a:p>
                      <a:pPr algn="r"/>
                      <a:r>
                        <a:rPr lang="en-US" dirty="0"/>
                        <a:t>2030</a:t>
                      </a:r>
                    </a:p>
                  </a:txBody>
                  <a:tcPr>
                    <a:lnT w="12700" cap="flat" cmpd="sng" algn="ctr">
                      <a:solidFill>
                        <a:schemeClr val="tx1"/>
                      </a:solidFill>
                      <a:prstDash val="solid"/>
                      <a:round/>
                      <a:headEnd type="none" w="med" len="med"/>
                      <a:tailEnd type="none" w="med" len="med"/>
                    </a:lnT>
                  </a:tcPr>
                </a:tc>
                <a:tc>
                  <a:txBody>
                    <a:bodyPr/>
                    <a:lstStyle/>
                    <a:p>
                      <a:pPr algn="r"/>
                      <a:r>
                        <a:rPr lang="en-US" dirty="0"/>
                        <a:t>Forest</a:t>
                      </a:r>
                    </a:p>
                  </a:txBody>
                  <a:tcPr>
                    <a:lnT w="12700" cap="flat" cmpd="sng" algn="ctr">
                      <a:solidFill>
                        <a:schemeClr val="tx1"/>
                      </a:solidFill>
                      <a:prstDash val="solid"/>
                      <a:round/>
                      <a:headEnd type="none" w="med" len="med"/>
                      <a:tailEnd type="none" w="med" len="med"/>
                    </a:lnT>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0.6*</a:t>
                      </a:r>
                      <a:r>
                        <a:rPr lang="en-US" dirty="0">
                          <a:effectLst/>
                        </a:rPr>
                        <a:t>240 </a:t>
                      </a:r>
                      <a:r>
                        <a:rPr lang="en-US" dirty="0"/>
                        <a:t>= 144 </a:t>
                      </a:r>
                    </a:p>
                  </a:txBody>
                  <a:tcPr/>
                </a:tc>
                <a:tc>
                  <a:txBody>
                    <a:bodyPr/>
                    <a:lstStyle/>
                    <a:p>
                      <a:pPr algn="r"/>
                      <a:r>
                        <a:rPr lang="en-US" dirty="0"/>
                        <a:t>0.2*240 = 48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0.2*240 = 48</a:t>
                      </a:r>
                    </a:p>
                  </a:txBody>
                  <a:tcPr/>
                </a:tc>
                <a:tc>
                  <a:txBody>
                    <a:bodyPr/>
                    <a:lstStyle/>
                    <a:p>
                      <a:pPr algn="r"/>
                      <a:r>
                        <a:rPr lang="en-US" dirty="0">
                          <a:effectLst/>
                        </a:rPr>
                        <a:t>240</a:t>
                      </a:r>
                    </a:p>
                  </a:txBody>
                  <a:tcPr anchor="ctr"/>
                </a:tc>
                <a:extLst>
                  <a:ext uri="{0D108BD9-81ED-4DB2-BD59-A6C34878D82A}">
                    <a16:rowId xmlns:a16="http://schemas.microsoft.com/office/drawing/2014/main" val="2019762735"/>
                  </a:ext>
                </a:extLst>
              </a:tr>
              <a:tr h="370840">
                <a:tc>
                  <a:txBody>
                    <a:bodyPr/>
                    <a:lstStyle/>
                    <a:p>
                      <a:pPr algn="r"/>
                      <a:r>
                        <a:rPr lang="en-US" dirty="0"/>
                        <a:t>2030</a:t>
                      </a:r>
                    </a:p>
                  </a:txBody>
                  <a:tcPr/>
                </a:tc>
                <a:tc>
                  <a:txBody>
                    <a:bodyPr/>
                    <a:lstStyle/>
                    <a:p>
                      <a:pPr algn="r"/>
                      <a:r>
                        <a:rPr lang="en-US" dirty="0"/>
                        <a:t>Other</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0.0*</a:t>
                      </a:r>
                      <a:r>
                        <a:rPr lang="en-US" dirty="0">
                          <a:effectLst/>
                        </a:rPr>
                        <a:t>320 </a:t>
                      </a:r>
                      <a:r>
                        <a:rPr lang="en-US" dirty="0"/>
                        <a:t>= 0 </a:t>
                      </a:r>
                    </a:p>
                  </a:txBody>
                  <a:tcPr/>
                </a:tc>
                <a:tc>
                  <a:txBody>
                    <a:bodyPr/>
                    <a:lstStyle/>
                    <a:p>
                      <a:pPr algn="r"/>
                      <a:r>
                        <a:rPr lang="en-US" dirty="0"/>
                        <a:t>0.6*320 = 192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0.4*320 = 128</a:t>
                      </a:r>
                    </a:p>
                  </a:txBody>
                  <a:tcPr/>
                </a:tc>
                <a:tc>
                  <a:txBody>
                    <a:bodyPr/>
                    <a:lstStyle/>
                    <a:p>
                      <a:pPr algn="r"/>
                      <a:r>
                        <a:rPr lang="en-US" dirty="0">
                          <a:effectLst/>
                        </a:rPr>
                        <a:t>320</a:t>
                      </a:r>
                    </a:p>
                  </a:txBody>
                  <a:tcPr anchor="ctr"/>
                </a:tc>
                <a:extLst>
                  <a:ext uri="{0D108BD9-81ED-4DB2-BD59-A6C34878D82A}">
                    <a16:rowId xmlns:a16="http://schemas.microsoft.com/office/drawing/2014/main" val="717776308"/>
                  </a:ext>
                </a:extLst>
              </a:tr>
              <a:tr h="370840">
                <a:tc>
                  <a:txBody>
                    <a:bodyPr/>
                    <a:lstStyle/>
                    <a:p>
                      <a:pPr algn="r"/>
                      <a:r>
                        <a:rPr lang="en-US" dirty="0"/>
                        <a:t>2030</a:t>
                      </a:r>
                    </a:p>
                  </a:txBody>
                  <a:tcPr/>
                </a:tc>
                <a:tc>
                  <a:txBody>
                    <a:bodyPr/>
                    <a:lstStyle/>
                    <a:p>
                      <a:pPr algn="r"/>
                      <a:r>
                        <a:rPr lang="en-US" dirty="0"/>
                        <a:t>Built</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0.0*</a:t>
                      </a:r>
                      <a:r>
                        <a:rPr lang="en-US" dirty="0">
                          <a:effectLst/>
                        </a:rPr>
                        <a:t>440 </a:t>
                      </a:r>
                      <a:r>
                        <a:rPr lang="en-US" dirty="0"/>
                        <a:t>= 0 </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0.0*</a:t>
                      </a:r>
                      <a:r>
                        <a:rPr lang="en-US" dirty="0">
                          <a:effectLst/>
                        </a:rPr>
                        <a:t>440 </a:t>
                      </a:r>
                      <a:r>
                        <a:rPr lang="en-US" dirty="0"/>
                        <a:t>= 0 </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a:t>
                      </a:r>
                      <a:r>
                        <a:rPr lang="en-US" dirty="0">
                          <a:effectLst/>
                        </a:rPr>
                        <a:t>440 </a:t>
                      </a:r>
                      <a:r>
                        <a:rPr lang="en-US" dirty="0"/>
                        <a:t>= 440 </a:t>
                      </a:r>
                    </a:p>
                  </a:txBody>
                  <a:tcPr/>
                </a:tc>
                <a:tc>
                  <a:txBody>
                    <a:bodyPr/>
                    <a:lstStyle/>
                    <a:p>
                      <a:pPr algn="r"/>
                      <a:r>
                        <a:rPr lang="en-US" dirty="0">
                          <a:effectLst/>
                        </a:rPr>
                        <a:t>440</a:t>
                      </a:r>
                    </a:p>
                  </a:txBody>
                  <a:tcPr anchor="ctr"/>
                </a:tc>
                <a:extLst>
                  <a:ext uri="{0D108BD9-81ED-4DB2-BD59-A6C34878D82A}">
                    <a16:rowId xmlns:a16="http://schemas.microsoft.com/office/drawing/2014/main" val="2929931636"/>
                  </a:ext>
                </a:extLst>
              </a:tr>
              <a:tr h="370840">
                <a:tc>
                  <a:txBody>
                    <a:bodyPr/>
                    <a:lstStyle/>
                    <a:p>
                      <a:pPr algn="r"/>
                      <a:endParaRPr 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r"/>
                      <a:r>
                        <a:rPr lang="en-US" dirty="0"/>
                        <a:t>Sum</a:t>
                      </a:r>
                    </a:p>
                  </a:txBody>
                  <a:tcPr/>
                </a:tc>
                <a:tc>
                  <a:txBody>
                    <a:bodyPr/>
                    <a:lstStyle/>
                    <a:p>
                      <a:pPr algn="r"/>
                      <a:r>
                        <a:rPr lang="en-US" dirty="0"/>
                        <a:t>144</a:t>
                      </a:r>
                    </a:p>
                  </a:txBody>
                  <a:tcPr/>
                </a:tc>
                <a:tc>
                  <a:txBody>
                    <a:bodyPr/>
                    <a:lstStyle/>
                    <a:p>
                      <a:pPr algn="r"/>
                      <a:r>
                        <a:rPr lang="en-US" dirty="0"/>
                        <a:t>220</a:t>
                      </a:r>
                    </a:p>
                  </a:txBody>
                  <a:tcPr/>
                </a:tc>
                <a:tc>
                  <a:txBody>
                    <a:bodyPr/>
                    <a:lstStyle/>
                    <a:p>
                      <a:pPr algn="r"/>
                      <a:r>
                        <a:rPr lang="en-US" dirty="0"/>
                        <a:t>616</a:t>
                      </a:r>
                    </a:p>
                  </a:txBody>
                  <a:tcPr/>
                </a:tc>
                <a:tc>
                  <a:txBody>
                    <a:bodyPr/>
                    <a:lstStyle/>
                    <a:p>
                      <a:pPr algn="r"/>
                      <a:r>
                        <a:rPr lang="en-US" dirty="0">
                          <a:effectLst/>
                        </a:rPr>
                        <a:t>1000</a:t>
                      </a:r>
                      <a:endParaRPr lang="en-US" dirty="0"/>
                    </a:p>
                  </a:txBody>
                  <a:tcPr/>
                </a:tc>
                <a:extLst>
                  <a:ext uri="{0D108BD9-81ED-4DB2-BD59-A6C34878D82A}">
                    <a16:rowId xmlns:a16="http://schemas.microsoft.com/office/drawing/2014/main" val="3064549562"/>
                  </a:ext>
                </a:extLst>
              </a:tr>
            </a:tbl>
          </a:graphicData>
        </a:graphic>
      </p:graphicFrame>
      <p:sp>
        <p:nvSpPr>
          <p:cNvPr id="3" name="TextBox 2">
            <a:extLst>
              <a:ext uri="{FF2B5EF4-FFF2-40B4-BE49-F238E27FC236}">
                <a16:creationId xmlns:a16="http://schemas.microsoft.com/office/drawing/2014/main" id="{59457FBA-3AB5-404B-859D-7A25E0FDC4F2}"/>
              </a:ext>
            </a:extLst>
          </p:cNvPr>
          <p:cNvSpPr txBox="1"/>
          <p:nvPr/>
        </p:nvSpPr>
        <p:spPr>
          <a:xfrm>
            <a:off x="245426" y="3697358"/>
            <a:ext cx="11701148" cy="646331"/>
          </a:xfrm>
          <a:prstGeom prst="rect">
            <a:avLst/>
          </a:prstGeom>
          <a:noFill/>
        </p:spPr>
        <p:txBody>
          <a:bodyPr wrap="square" rtlCol="0">
            <a:spAutoFit/>
          </a:bodyPr>
          <a:lstStyle/>
          <a:p>
            <a:r>
              <a:rPr lang="en-US" dirty="0">
                <a:solidFill>
                  <a:srgbClr val="FF0000"/>
                </a:solidFill>
              </a:rPr>
              <a:t>Size of change from 2020 to 2030 is 80 + 80 + 160 = 320.</a:t>
            </a:r>
          </a:p>
          <a:p>
            <a:r>
              <a:rPr lang="en-US" dirty="0">
                <a:solidFill>
                  <a:srgbClr val="FF0000"/>
                </a:solidFill>
              </a:rPr>
              <a:t>Size of change from 2030 to 2040 is 48 + 48 + 128 = 224. Which category at 2020 changes during both time intervals?</a:t>
            </a:r>
          </a:p>
        </p:txBody>
      </p:sp>
    </p:spTree>
    <p:extLst>
      <p:ext uri="{BB962C8B-B14F-4D97-AF65-F5344CB8AC3E}">
        <p14:creationId xmlns:p14="http://schemas.microsoft.com/office/powerpoint/2010/main" val="1498734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Compute transition sizes starting at 2020 using a Markov matrix with a 10-year time interval</a:t>
            </a:r>
          </a:p>
        </p:txBody>
      </p:sp>
      <p:pic>
        <p:nvPicPr>
          <p:cNvPr id="5" name="Content Placeholder 4"/>
          <p:cNvPicPr>
            <a:picLocks noGrp="1" noChangeAspect="1"/>
          </p:cNvPicPr>
          <p:nvPr>
            <p:ph idx="1"/>
          </p:nvPr>
        </p:nvPicPr>
        <p:blipFill rotWithShape="1">
          <a:blip r:embed="rId2"/>
          <a:srcRect l="30721" t="26179" r="47500" b="48759"/>
          <a:stretch/>
        </p:blipFill>
        <p:spPr>
          <a:xfrm>
            <a:off x="9978886" y="504651"/>
            <a:ext cx="1928169" cy="1248109"/>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38</a:t>
            </a:fld>
            <a:endParaRPr lang="en-US"/>
          </a:p>
        </p:txBody>
      </p:sp>
      <p:sp>
        <p:nvSpPr>
          <p:cNvPr id="6" name="TextBox 5"/>
          <p:cNvSpPr txBox="1"/>
          <p:nvPr/>
        </p:nvSpPr>
        <p:spPr>
          <a:xfrm>
            <a:off x="838200" y="3089709"/>
            <a:ext cx="1250482" cy="1588169"/>
          </a:xfrm>
          <a:prstGeom prst="rect">
            <a:avLst/>
          </a:prstGeom>
          <a:noFill/>
        </p:spPr>
        <p:txBody>
          <a:bodyPr wrap="square" rtlCol="0">
            <a:spAutoFit/>
          </a:bodyPr>
          <a:lstStyle/>
          <a:p>
            <a:endParaRPr lang="en-US" dirty="0"/>
          </a:p>
        </p:txBody>
      </p:sp>
      <p:graphicFrame>
        <p:nvGraphicFramePr>
          <p:cNvPr id="9" name="Table 8"/>
          <p:cNvGraphicFramePr>
            <a:graphicFrameLocks noGrp="1"/>
          </p:cNvGraphicFramePr>
          <p:nvPr/>
        </p:nvGraphicFramePr>
        <p:xfrm>
          <a:off x="252050" y="1427091"/>
          <a:ext cx="10107678" cy="222504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3949171551"/>
                    </a:ext>
                  </a:extLst>
                </a:gridCol>
                <a:gridCol w="1354667">
                  <a:extLst>
                    <a:ext uri="{9D8B030D-6E8A-4147-A177-3AD203B41FA5}">
                      <a16:colId xmlns:a16="http://schemas.microsoft.com/office/drawing/2014/main" val="544264490"/>
                    </a:ext>
                  </a:extLst>
                </a:gridCol>
                <a:gridCol w="2189480">
                  <a:extLst>
                    <a:ext uri="{9D8B030D-6E8A-4147-A177-3AD203B41FA5}">
                      <a16:colId xmlns:a16="http://schemas.microsoft.com/office/drawing/2014/main" val="3777368823"/>
                    </a:ext>
                  </a:extLst>
                </a:gridCol>
                <a:gridCol w="2084705">
                  <a:extLst>
                    <a:ext uri="{9D8B030D-6E8A-4147-A177-3AD203B41FA5}">
                      <a16:colId xmlns:a16="http://schemas.microsoft.com/office/drawing/2014/main" val="3225017230"/>
                    </a:ext>
                  </a:extLst>
                </a:gridCol>
                <a:gridCol w="2193566">
                  <a:extLst>
                    <a:ext uri="{9D8B030D-6E8A-4147-A177-3AD203B41FA5}">
                      <a16:colId xmlns:a16="http://schemas.microsoft.com/office/drawing/2014/main" val="1936730300"/>
                    </a:ext>
                  </a:extLst>
                </a:gridCol>
                <a:gridCol w="930593">
                  <a:extLst>
                    <a:ext uri="{9D8B030D-6E8A-4147-A177-3AD203B41FA5}">
                      <a16:colId xmlns:a16="http://schemas.microsoft.com/office/drawing/2014/main" val="712823424"/>
                    </a:ext>
                  </a:extLst>
                </a:gridCol>
              </a:tblGrid>
              <a:tr h="370840">
                <a:tc>
                  <a:txBody>
                    <a:bodyPr/>
                    <a:lstStyle/>
                    <a:p>
                      <a:pPr algn="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r>
                        <a:rPr lang="en-US" dirty="0"/>
                        <a:t>2030</a:t>
                      </a:r>
                    </a:p>
                  </a:txBody>
                  <a:tcPr>
                    <a:lnL w="12700" cap="flat" cmpd="sng" algn="ctr">
                      <a:solidFill>
                        <a:schemeClr val="tx1"/>
                      </a:solidFill>
                      <a:prstDash val="solid"/>
                      <a:round/>
                      <a:headEnd type="none" w="med" len="med"/>
                      <a:tailEnd type="none" w="med" len="med"/>
                    </a:lnL>
                  </a:tcPr>
                </a:tc>
                <a:tc>
                  <a:txBody>
                    <a:bodyPr/>
                    <a:lstStyle/>
                    <a:p>
                      <a:pPr algn="r"/>
                      <a:r>
                        <a:rPr lang="en-US" dirty="0"/>
                        <a:t>2030</a:t>
                      </a:r>
                    </a:p>
                  </a:txBody>
                  <a:tcPr/>
                </a:tc>
                <a:tc>
                  <a:txBody>
                    <a:bodyPr/>
                    <a:lstStyle/>
                    <a:p>
                      <a:pPr algn="r"/>
                      <a:r>
                        <a:rPr lang="en-US" dirty="0"/>
                        <a:t>2030</a:t>
                      </a:r>
                    </a:p>
                  </a:txBody>
                  <a:tcPr/>
                </a:tc>
                <a:tc>
                  <a:txBody>
                    <a:bodyPr/>
                    <a:lstStyle/>
                    <a:p>
                      <a:pPr algn="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3495984106"/>
                  </a:ext>
                </a:extLst>
              </a:tr>
              <a:tr h="370840">
                <a:tc>
                  <a:txBody>
                    <a:bodyPr/>
                    <a:lstStyle/>
                    <a:p>
                      <a:pPr algn="r"/>
                      <a:endParaRPr 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dirty="0"/>
                        <a:t>Forest</a:t>
                      </a:r>
                    </a:p>
                  </a:txBody>
                  <a:tcPr>
                    <a:lnL w="12700" cap="flat" cmpd="sng" algn="ctr">
                      <a:solidFill>
                        <a:schemeClr val="tx1"/>
                      </a:solidFill>
                      <a:prstDash val="solid"/>
                      <a:round/>
                      <a:headEnd type="none" w="med" len="med"/>
                      <a:tailEnd type="none" w="med" len="med"/>
                    </a:lnL>
                  </a:tcPr>
                </a:tc>
                <a:tc>
                  <a:txBody>
                    <a:bodyPr/>
                    <a:lstStyle/>
                    <a:p>
                      <a:pPr algn="r"/>
                      <a:r>
                        <a:rPr lang="en-US" dirty="0"/>
                        <a:t>Other</a:t>
                      </a:r>
                    </a:p>
                  </a:txBody>
                  <a:tcPr/>
                </a:tc>
                <a:tc>
                  <a:txBody>
                    <a:bodyPr/>
                    <a:lstStyle/>
                    <a:p>
                      <a:pPr algn="r"/>
                      <a:r>
                        <a:rPr lang="en-US" dirty="0"/>
                        <a:t>Built</a:t>
                      </a:r>
                    </a:p>
                  </a:txBody>
                  <a:tcPr/>
                </a:tc>
                <a:tc>
                  <a:txBody>
                    <a:bodyPr/>
                    <a:lstStyle/>
                    <a:p>
                      <a:pPr algn="r"/>
                      <a:r>
                        <a:rPr lang="en-US" dirty="0"/>
                        <a:t>Sum</a:t>
                      </a:r>
                    </a:p>
                  </a:txBody>
                  <a:tcPr/>
                </a:tc>
                <a:extLst>
                  <a:ext uri="{0D108BD9-81ED-4DB2-BD59-A6C34878D82A}">
                    <a16:rowId xmlns:a16="http://schemas.microsoft.com/office/drawing/2014/main" val="1608960326"/>
                  </a:ext>
                </a:extLst>
              </a:tr>
              <a:tr h="370840">
                <a:tc>
                  <a:txBody>
                    <a:bodyPr/>
                    <a:lstStyle/>
                    <a:p>
                      <a:pPr algn="r"/>
                      <a:r>
                        <a:rPr lang="en-US" dirty="0"/>
                        <a:t>2020</a:t>
                      </a:r>
                    </a:p>
                  </a:txBody>
                  <a:tcPr>
                    <a:lnT w="12700" cap="flat" cmpd="sng" algn="ctr">
                      <a:solidFill>
                        <a:schemeClr val="tx1"/>
                      </a:solidFill>
                      <a:prstDash val="solid"/>
                      <a:round/>
                      <a:headEnd type="none" w="med" len="med"/>
                      <a:tailEnd type="none" w="med" len="med"/>
                    </a:lnT>
                  </a:tcPr>
                </a:tc>
                <a:tc>
                  <a:txBody>
                    <a:bodyPr/>
                    <a:lstStyle/>
                    <a:p>
                      <a:pPr algn="r"/>
                      <a:r>
                        <a:rPr lang="en-US" dirty="0"/>
                        <a:t>Forest</a:t>
                      </a:r>
                    </a:p>
                  </a:txBody>
                  <a:tcPr>
                    <a:lnT w="12700" cap="flat" cmpd="sng" algn="ctr">
                      <a:solidFill>
                        <a:schemeClr val="tx1"/>
                      </a:solidFill>
                      <a:prstDash val="solid"/>
                      <a:round/>
                      <a:headEnd type="none" w="med" len="med"/>
                      <a:tailEnd type="none" w="med" len="med"/>
                    </a:lnT>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0.6*</a:t>
                      </a:r>
                      <a:r>
                        <a:rPr lang="en-US" dirty="0">
                          <a:effectLst/>
                        </a:rPr>
                        <a:t>400 </a:t>
                      </a:r>
                      <a:r>
                        <a:rPr lang="en-US" dirty="0"/>
                        <a:t>= 240 </a:t>
                      </a:r>
                    </a:p>
                  </a:txBody>
                  <a:tcPr/>
                </a:tc>
                <a:tc>
                  <a:txBody>
                    <a:bodyPr/>
                    <a:lstStyle/>
                    <a:p>
                      <a:pPr algn="r"/>
                      <a:r>
                        <a:rPr lang="en-US" dirty="0"/>
                        <a:t>0.2*400 = 80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0.2*400 = 80</a:t>
                      </a:r>
                    </a:p>
                  </a:txBody>
                  <a:tcPr/>
                </a:tc>
                <a:tc>
                  <a:txBody>
                    <a:bodyPr/>
                    <a:lstStyle/>
                    <a:p>
                      <a:pPr algn="r"/>
                      <a:r>
                        <a:rPr lang="en-US" dirty="0">
                          <a:effectLst/>
                        </a:rPr>
                        <a:t>400</a:t>
                      </a:r>
                    </a:p>
                  </a:txBody>
                  <a:tcPr anchor="ctr"/>
                </a:tc>
                <a:extLst>
                  <a:ext uri="{0D108BD9-81ED-4DB2-BD59-A6C34878D82A}">
                    <a16:rowId xmlns:a16="http://schemas.microsoft.com/office/drawing/2014/main" val="2019762735"/>
                  </a:ext>
                </a:extLst>
              </a:tr>
              <a:tr h="370840">
                <a:tc>
                  <a:txBody>
                    <a:bodyPr/>
                    <a:lstStyle/>
                    <a:p>
                      <a:pPr algn="r"/>
                      <a:r>
                        <a:rPr lang="en-US" dirty="0"/>
                        <a:t>2020</a:t>
                      </a:r>
                    </a:p>
                  </a:txBody>
                  <a:tcPr/>
                </a:tc>
                <a:tc>
                  <a:txBody>
                    <a:bodyPr/>
                    <a:lstStyle/>
                    <a:p>
                      <a:pPr algn="r"/>
                      <a:r>
                        <a:rPr lang="en-US" dirty="0"/>
                        <a:t>Other</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0.0*</a:t>
                      </a:r>
                      <a:r>
                        <a:rPr lang="en-US" dirty="0">
                          <a:effectLst/>
                        </a:rPr>
                        <a:t>400 </a:t>
                      </a:r>
                      <a:r>
                        <a:rPr lang="en-US" dirty="0"/>
                        <a:t>= 0 </a:t>
                      </a:r>
                    </a:p>
                  </a:txBody>
                  <a:tcPr/>
                </a:tc>
                <a:tc>
                  <a:txBody>
                    <a:bodyPr/>
                    <a:lstStyle/>
                    <a:p>
                      <a:pPr algn="r"/>
                      <a:r>
                        <a:rPr lang="en-US" dirty="0"/>
                        <a:t>0.6*400 = 240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0.4*400 = 160</a:t>
                      </a:r>
                    </a:p>
                  </a:txBody>
                  <a:tcPr/>
                </a:tc>
                <a:tc>
                  <a:txBody>
                    <a:bodyPr/>
                    <a:lstStyle/>
                    <a:p>
                      <a:pPr algn="r"/>
                      <a:r>
                        <a:rPr lang="en-US" dirty="0">
                          <a:effectLst/>
                        </a:rPr>
                        <a:t>400</a:t>
                      </a:r>
                    </a:p>
                  </a:txBody>
                  <a:tcPr anchor="ctr"/>
                </a:tc>
                <a:extLst>
                  <a:ext uri="{0D108BD9-81ED-4DB2-BD59-A6C34878D82A}">
                    <a16:rowId xmlns:a16="http://schemas.microsoft.com/office/drawing/2014/main" val="717776308"/>
                  </a:ext>
                </a:extLst>
              </a:tr>
              <a:tr h="370840">
                <a:tc>
                  <a:txBody>
                    <a:bodyPr/>
                    <a:lstStyle/>
                    <a:p>
                      <a:pPr algn="r"/>
                      <a:r>
                        <a:rPr lang="en-US" dirty="0"/>
                        <a:t>2020</a:t>
                      </a:r>
                    </a:p>
                  </a:txBody>
                  <a:tcPr/>
                </a:tc>
                <a:tc>
                  <a:txBody>
                    <a:bodyPr/>
                    <a:lstStyle/>
                    <a:p>
                      <a:pPr algn="r"/>
                      <a:r>
                        <a:rPr lang="en-US"/>
                        <a:t>Built</a:t>
                      </a:r>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0.0*</a:t>
                      </a:r>
                      <a:r>
                        <a:rPr lang="en-US" dirty="0">
                          <a:effectLst/>
                        </a:rPr>
                        <a:t>200 </a:t>
                      </a:r>
                      <a:r>
                        <a:rPr lang="en-US" dirty="0"/>
                        <a:t>= 0 </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0.0*</a:t>
                      </a:r>
                      <a:r>
                        <a:rPr lang="en-US" dirty="0">
                          <a:effectLst/>
                        </a:rPr>
                        <a:t>200 </a:t>
                      </a:r>
                      <a:r>
                        <a:rPr lang="en-US" dirty="0"/>
                        <a:t>= 0 </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a:t>
                      </a:r>
                      <a:r>
                        <a:rPr lang="en-US" dirty="0">
                          <a:effectLst/>
                        </a:rPr>
                        <a:t>200 </a:t>
                      </a:r>
                      <a:r>
                        <a:rPr lang="en-US" dirty="0"/>
                        <a:t>= 200 </a:t>
                      </a:r>
                    </a:p>
                  </a:txBody>
                  <a:tcPr/>
                </a:tc>
                <a:tc>
                  <a:txBody>
                    <a:bodyPr/>
                    <a:lstStyle/>
                    <a:p>
                      <a:pPr algn="r"/>
                      <a:r>
                        <a:rPr lang="en-US" dirty="0">
                          <a:effectLst/>
                        </a:rPr>
                        <a:t>200</a:t>
                      </a:r>
                    </a:p>
                  </a:txBody>
                  <a:tcPr anchor="ctr"/>
                </a:tc>
                <a:extLst>
                  <a:ext uri="{0D108BD9-81ED-4DB2-BD59-A6C34878D82A}">
                    <a16:rowId xmlns:a16="http://schemas.microsoft.com/office/drawing/2014/main" val="2929931636"/>
                  </a:ext>
                </a:extLst>
              </a:tr>
              <a:tr h="370840">
                <a:tc>
                  <a:txBody>
                    <a:bodyPr/>
                    <a:lstStyle/>
                    <a:p>
                      <a:pPr algn="r"/>
                      <a:endParaRPr 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r"/>
                      <a:r>
                        <a:rPr lang="en-US" dirty="0"/>
                        <a:t>Sum</a:t>
                      </a:r>
                    </a:p>
                  </a:txBody>
                  <a:tcPr/>
                </a:tc>
                <a:tc>
                  <a:txBody>
                    <a:bodyPr/>
                    <a:lstStyle/>
                    <a:p>
                      <a:pPr algn="r"/>
                      <a:r>
                        <a:rPr lang="en-US" dirty="0"/>
                        <a:t>240</a:t>
                      </a:r>
                    </a:p>
                  </a:txBody>
                  <a:tcPr/>
                </a:tc>
                <a:tc>
                  <a:txBody>
                    <a:bodyPr/>
                    <a:lstStyle/>
                    <a:p>
                      <a:pPr algn="r"/>
                      <a:r>
                        <a:rPr lang="en-US" dirty="0"/>
                        <a:t>320</a:t>
                      </a:r>
                    </a:p>
                  </a:txBody>
                  <a:tcPr/>
                </a:tc>
                <a:tc>
                  <a:txBody>
                    <a:bodyPr/>
                    <a:lstStyle/>
                    <a:p>
                      <a:pPr algn="r"/>
                      <a:r>
                        <a:rPr lang="en-US" dirty="0"/>
                        <a:t>440</a:t>
                      </a:r>
                    </a:p>
                  </a:txBody>
                  <a:tcPr/>
                </a:tc>
                <a:tc>
                  <a:txBody>
                    <a:bodyPr/>
                    <a:lstStyle/>
                    <a:p>
                      <a:pPr algn="r"/>
                      <a:r>
                        <a:rPr lang="en-US" dirty="0">
                          <a:effectLst/>
                        </a:rPr>
                        <a:t>1000</a:t>
                      </a:r>
                      <a:endParaRPr lang="en-US" dirty="0"/>
                    </a:p>
                  </a:txBody>
                  <a:tcPr/>
                </a:tc>
                <a:extLst>
                  <a:ext uri="{0D108BD9-81ED-4DB2-BD59-A6C34878D82A}">
                    <a16:rowId xmlns:a16="http://schemas.microsoft.com/office/drawing/2014/main" val="3064549562"/>
                  </a:ext>
                </a:extLst>
              </a:tr>
            </a:tbl>
          </a:graphicData>
        </a:graphic>
      </p:graphicFrame>
      <p:graphicFrame>
        <p:nvGraphicFramePr>
          <p:cNvPr id="8" name="Table 7">
            <a:extLst>
              <a:ext uri="{FF2B5EF4-FFF2-40B4-BE49-F238E27FC236}">
                <a16:creationId xmlns:a16="http://schemas.microsoft.com/office/drawing/2014/main" id="{56202E6B-62F8-4110-BA5D-89D7EC980F9D}"/>
              </a:ext>
            </a:extLst>
          </p:cNvPr>
          <p:cNvGraphicFramePr>
            <a:graphicFrameLocks noGrp="1"/>
          </p:cNvGraphicFramePr>
          <p:nvPr/>
        </p:nvGraphicFramePr>
        <p:xfrm>
          <a:off x="245426" y="4402196"/>
          <a:ext cx="10107678" cy="222504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3949171551"/>
                    </a:ext>
                  </a:extLst>
                </a:gridCol>
                <a:gridCol w="1354667">
                  <a:extLst>
                    <a:ext uri="{9D8B030D-6E8A-4147-A177-3AD203B41FA5}">
                      <a16:colId xmlns:a16="http://schemas.microsoft.com/office/drawing/2014/main" val="544264490"/>
                    </a:ext>
                  </a:extLst>
                </a:gridCol>
                <a:gridCol w="2189480">
                  <a:extLst>
                    <a:ext uri="{9D8B030D-6E8A-4147-A177-3AD203B41FA5}">
                      <a16:colId xmlns:a16="http://schemas.microsoft.com/office/drawing/2014/main" val="3777368823"/>
                    </a:ext>
                  </a:extLst>
                </a:gridCol>
                <a:gridCol w="2084705">
                  <a:extLst>
                    <a:ext uri="{9D8B030D-6E8A-4147-A177-3AD203B41FA5}">
                      <a16:colId xmlns:a16="http://schemas.microsoft.com/office/drawing/2014/main" val="3225017230"/>
                    </a:ext>
                  </a:extLst>
                </a:gridCol>
                <a:gridCol w="2193566">
                  <a:extLst>
                    <a:ext uri="{9D8B030D-6E8A-4147-A177-3AD203B41FA5}">
                      <a16:colId xmlns:a16="http://schemas.microsoft.com/office/drawing/2014/main" val="1936730300"/>
                    </a:ext>
                  </a:extLst>
                </a:gridCol>
                <a:gridCol w="930593">
                  <a:extLst>
                    <a:ext uri="{9D8B030D-6E8A-4147-A177-3AD203B41FA5}">
                      <a16:colId xmlns:a16="http://schemas.microsoft.com/office/drawing/2014/main" val="712823424"/>
                    </a:ext>
                  </a:extLst>
                </a:gridCol>
              </a:tblGrid>
              <a:tr h="370840">
                <a:tc>
                  <a:txBody>
                    <a:bodyPr/>
                    <a:lstStyle/>
                    <a:p>
                      <a:pPr algn="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r>
                        <a:rPr lang="en-US" dirty="0"/>
                        <a:t>2040</a:t>
                      </a:r>
                    </a:p>
                  </a:txBody>
                  <a:tcPr>
                    <a:lnL w="12700" cap="flat" cmpd="sng" algn="ctr">
                      <a:solidFill>
                        <a:schemeClr val="tx1"/>
                      </a:solidFill>
                      <a:prstDash val="solid"/>
                      <a:round/>
                      <a:headEnd type="none" w="med" len="med"/>
                      <a:tailEnd type="none" w="med" len="med"/>
                    </a:lnL>
                  </a:tcPr>
                </a:tc>
                <a:tc>
                  <a:txBody>
                    <a:bodyPr/>
                    <a:lstStyle/>
                    <a:p>
                      <a:pPr algn="r"/>
                      <a:r>
                        <a:rPr lang="en-US" dirty="0"/>
                        <a:t>2040</a:t>
                      </a:r>
                    </a:p>
                  </a:txBody>
                  <a:tcPr/>
                </a:tc>
                <a:tc>
                  <a:txBody>
                    <a:bodyPr/>
                    <a:lstStyle/>
                    <a:p>
                      <a:pPr algn="r"/>
                      <a:r>
                        <a:rPr lang="en-US" dirty="0"/>
                        <a:t>2040</a:t>
                      </a:r>
                    </a:p>
                  </a:txBody>
                  <a:tcPr/>
                </a:tc>
                <a:tc>
                  <a:txBody>
                    <a:bodyPr/>
                    <a:lstStyle/>
                    <a:p>
                      <a:pPr algn="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3495984106"/>
                  </a:ext>
                </a:extLst>
              </a:tr>
              <a:tr h="370840">
                <a:tc>
                  <a:txBody>
                    <a:bodyPr/>
                    <a:lstStyle/>
                    <a:p>
                      <a:pPr algn="r"/>
                      <a:endParaRPr 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dirty="0"/>
                        <a:t>Forest</a:t>
                      </a:r>
                    </a:p>
                  </a:txBody>
                  <a:tcPr>
                    <a:lnL w="12700" cap="flat" cmpd="sng" algn="ctr">
                      <a:solidFill>
                        <a:schemeClr val="tx1"/>
                      </a:solidFill>
                      <a:prstDash val="solid"/>
                      <a:round/>
                      <a:headEnd type="none" w="med" len="med"/>
                      <a:tailEnd type="none" w="med" len="med"/>
                    </a:lnL>
                  </a:tcPr>
                </a:tc>
                <a:tc>
                  <a:txBody>
                    <a:bodyPr/>
                    <a:lstStyle/>
                    <a:p>
                      <a:pPr algn="r"/>
                      <a:r>
                        <a:rPr lang="en-US" dirty="0"/>
                        <a:t>Other</a:t>
                      </a:r>
                    </a:p>
                  </a:txBody>
                  <a:tcPr/>
                </a:tc>
                <a:tc>
                  <a:txBody>
                    <a:bodyPr/>
                    <a:lstStyle/>
                    <a:p>
                      <a:pPr algn="r"/>
                      <a:r>
                        <a:rPr lang="en-US" dirty="0"/>
                        <a:t>Built</a:t>
                      </a:r>
                    </a:p>
                  </a:txBody>
                  <a:tcPr/>
                </a:tc>
                <a:tc>
                  <a:txBody>
                    <a:bodyPr/>
                    <a:lstStyle/>
                    <a:p>
                      <a:pPr algn="r"/>
                      <a:r>
                        <a:rPr lang="en-US" dirty="0"/>
                        <a:t>Sum</a:t>
                      </a:r>
                    </a:p>
                  </a:txBody>
                  <a:tcPr/>
                </a:tc>
                <a:extLst>
                  <a:ext uri="{0D108BD9-81ED-4DB2-BD59-A6C34878D82A}">
                    <a16:rowId xmlns:a16="http://schemas.microsoft.com/office/drawing/2014/main" val="1608960326"/>
                  </a:ext>
                </a:extLst>
              </a:tr>
              <a:tr h="370840">
                <a:tc>
                  <a:txBody>
                    <a:bodyPr/>
                    <a:lstStyle/>
                    <a:p>
                      <a:pPr algn="r"/>
                      <a:r>
                        <a:rPr lang="en-US" dirty="0"/>
                        <a:t>2030</a:t>
                      </a:r>
                    </a:p>
                  </a:txBody>
                  <a:tcPr>
                    <a:lnT w="12700" cap="flat" cmpd="sng" algn="ctr">
                      <a:solidFill>
                        <a:schemeClr val="tx1"/>
                      </a:solidFill>
                      <a:prstDash val="solid"/>
                      <a:round/>
                      <a:headEnd type="none" w="med" len="med"/>
                      <a:tailEnd type="none" w="med" len="med"/>
                    </a:lnT>
                  </a:tcPr>
                </a:tc>
                <a:tc>
                  <a:txBody>
                    <a:bodyPr/>
                    <a:lstStyle/>
                    <a:p>
                      <a:pPr algn="r"/>
                      <a:r>
                        <a:rPr lang="en-US" dirty="0"/>
                        <a:t>Forest</a:t>
                      </a:r>
                    </a:p>
                  </a:txBody>
                  <a:tcPr>
                    <a:lnT w="12700" cap="flat" cmpd="sng" algn="ctr">
                      <a:solidFill>
                        <a:schemeClr val="tx1"/>
                      </a:solidFill>
                      <a:prstDash val="solid"/>
                      <a:round/>
                      <a:headEnd type="none" w="med" len="med"/>
                      <a:tailEnd type="none" w="med" len="med"/>
                    </a:lnT>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0.6*</a:t>
                      </a:r>
                      <a:r>
                        <a:rPr lang="en-US" dirty="0">
                          <a:effectLst/>
                        </a:rPr>
                        <a:t>240 </a:t>
                      </a:r>
                      <a:r>
                        <a:rPr lang="en-US" dirty="0"/>
                        <a:t>= 144 </a:t>
                      </a:r>
                    </a:p>
                  </a:txBody>
                  <a:tcPr/>
                </a:tc>
                <a:tc>
                  <a:txBody>
                    <a:bodyPr/>
                    <a:lstStyle/>
                    <a:p>
                      <a:pPr algn="r"/>
                      <a:r>
                        <a:rPr lang="en-US" dirty="0"/>
                        <a:t>0.2*240 = 48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0.2*240 = 48</a:t>
                      </a:r>
                    </a:p>
                  </a:txBody>
                  <a:tcPr/>
                </a:tc>
                <a:tc>
                  <a:txBody>
                    <a:bodyPr/>
                    <a:lstStyle/>
                    <a:p>
                      <a:pPr algn="r"/>
                      <a:r>
                        <a:rPr lang="en-US" dirty="0">
                          <a:effectLst/>
                        </a:rPr>
                        <a:t>240</a:t>
                      </a:r>
                    </a:p>
                  </a:txBody>
                  <a:tcPr anchor="ctr"/>
                </a:tc>
                <a:extLst>
                  <a:ext uri="{0D108BD9-81ED-4DB2-BD59-A6C34878D82A}">
                    <a16:rowId xmlns:a16="http://schemas.microsoft.com/office/drawing/2014/main" val="2019762735"/>
                  </a:ext>
                </a:extLst>
              </a:tr>
              <a:tr h="370840">
                <a:tc>
                  <a:txBody>
                    <a:bodyPr/>
                    <a:lstStyle/>
                    <a:p>
                      <a:pPr algn="r"/>
                      <a:r>
                        <a:rPr lang="en-US" dirty="0"/>
                        <a:t>2030</a:t>
                      </a:r>
                    </a:p>
                  </a:txBody>
                  <a:tcPr/>
                </a:tc>
                <a:tc>
                  <a:txBody>
                    <a:bodyPr/>
                    <a:lstStyle/>
                    <a:p>
                      <a:pPr algn="r"/>
                      <a:r>
                        <a:rPr lang="en-US" dirty="0"/>
                        <a:t>Other</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0.0*</a:t>
                      </a:r>
                      <a:r>
                        <a:rPr lang="en-US" dirty="0">
                          <a:effectLst/>
                        </a:rPr>
                        <a:t>320 </a:t>
                      </a:r>
                      <a:r>
                        <a:rPr lang="en-US" dirty="0"/>
                        <a:t>= 0 </a:t>
                      </a:r>
                    </a:p>
                  </a:txBody>
                  <a:tcPr/>
                </a:tc>
                <a:tc>
                  <a:txBody>
                    <a:bodyPr/>
                    <a:lstStyle/>
                    <a:p>
                      <a:pPr algn="r"/>
                      <a:r>
                        <a:rPr lang="en-US" dirty="0"/>
                        <a:t>0.6*320 = 192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0.4*320 = 128</a:t>
                      </a:r>
                    </a:p>
                  </a:txBody>
                  <a:tcPr/>
                </a:tc>
                <a:tc>
                  <a:txBody>
                    <a:bodyPr/>
                    <a:lstStyle/>
                    <a:p>
                      <a:pPr algn="r"/>
                      <a:r>
                        <a:rPr lang="en-US" dirty="0">
                          <a:effectLst/>
                        </a:rPr>
                        <a:t>320</a:t>
                      </a:r>
                    </a:p>
                  </a:txBody>
                  <a:tcPr anchor="ctr"/>
                </a:tc>
                <a:extLst>
                  <a:ext uri="{0D108BD9-81ED-4DB2-BD59-A6C34878D82A}">
                    <a16:rowId xmlns:a16="http://schemas.microsoft.com/office/drawing/2014/main" val="717776308"/>
                  </a:ext>
                </a:extLst>
              </a:tr>
              <a:tr h="370840">
                <a:tc>
                  <a:txBody>
                    <a:bodyPr/>
                    <a:lstStyle/>
                    <a:p>
                      <a:pPr algn="r"/>
                      <a:r>
                        <a:rPr lang="en-US" dirty="0"/>
                        <a:t>2030</a:t>
                      </a:r>
                    </a:p>
                  </a:txBody>
                  <a:tcPr/>
                </a:tc>
                <a:tc>
                  <a:txBody>
                    <a:bodyPr/>
                    <a:lstStyle/>
                    <a:p>
                      <a:pPr algn="r"/>
                      <a:r>
                        <a:rPr lang="en-US" dirty="0"/>
                        <a:t>Built</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0.0*</a:t>
                      </a:r>
                      <a:r>
                        <a:rPr lang="en-US" dirty="0">
                          <a:effectLst/>
                        </a:rPr>
                        <a:t>440 </a:t>
                      </a:r>
                      <a:r>
                        <a:rPr lang="en-US" dirty="0"/>
                        <a:t>= 0 </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0.0*</a:t>
                      </a:r>
                      <a:r>
                        <a:rPr lang="en-US" dirty="0">
                          <a:effectLst/>
                        </a:rPr>
                        <a:t>440 </a:t>
                      </a:r>
                      <a:r>
                        <a:rPr lang="en-US" dirty="0"/>
                        <a:t>= 0 </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a:t>
                      </a:r>
                      <a:r>
                        <a:rPr lang="en-US" dirty="0">
                          <a:effectLst/>
                        </a:rPr>
                        <a:t>440 </a:t>
                      </a:r>
                      <a:r>
                        <a:rPr lang="en-US" dirty="0"/>
                        <a:t>= 440 </a:t>
                      </a:r>
                    </a:p>
                  </a:txBody>
                  <a:tcPr/>
                </a:tc>
                <a:tc>
                  <a:txBody>
                    <a:bodyPr/>
                    <a:lstStyle/>
                    <a:p>
                      <a:pPr algn="r"/>
                      <a:r>
                        <a:rPr lang="en-US" dirty="0">
                          <a:effectLst/>
                        </a:rPr>
                        <a:t>440</a:t>
                      </a:r>
                    </a:p>
                  </a:txBody>
                  <a:tcPr anchor="ctr"/>
                </a:tc>
                <a:extLst>
                  <a:ext uri="{0D108BD9-81ED-4DB2-BD59-A6C34878D82A}">
                    <a16:rowId xmlns:a16="http://schemas.microsoft.com/office/drawing/2014/main" val="2929931636"/>
                  </a:ext>
                </a:extLst>
              </a:tr>
              <a:tr h="370840">
                <a:tc>
                  <a:txBody>
                    <a:bodyPr/>
                    <a:lstStyle/>
                    <a:p>
                      <a:pPr algn="r"/>
                      <a:endParaRPr 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r"/>
                      <a:r>
                        <a:rPr lang="en-US" dirty="0"/>
                        <a:t>Sum</a:t>
                      </a:r>
                    </a:p>
                  </a:txBody>
                  <a:tcPr/>
                </a:tc>
                <a:tc>
                  <a:txBody>
                    <a:bodyPr/>
                    <a:lstStyle/>
                    <a:p>
                      <a:pPr algn="r"/>
                      <a:r>
                        <a:rPr lang="en-US" dirty="0"/>
                        <a:t>144</a:t>
                      </a:r>
                    </a:p>
                  </a:txBody>
                  <a:tcPr/>
                </a:tc>
                <a:tc>
                  <a:txBody>
                    <a:bodyPr/>
                    <a:lstStyle/>
                    <a:p>
                      <a:pPr algn="r"/>
                      <a:r>
                        <a:rPr lang="en-US" dirty="0"/>
                        <a:t>220</a:t>
                      </a:r>
                    </a:p>
                  </a:txBody>
                  <a:tcPr/>
                </a:tc>
                <a:tc>
                  <a:txBody>
                    <a:bodyPr/>
                    <a:lstStyle/>
                    <a:p>
                      <a:pPr algn="r"/>
                      <a:r>
                        <a:rPr lang="en-US" dirty="0"/>
                        <a:t>616</a:t>
                      </a:r>
                    </a:p>
                  </a:txBody>
                  <a:tcPr/>
                </a:tc>
                <a:tc>
                  <a:txBody>
                    <a:bodyPr/>
                    <a:lstStyle/>
                    <a:p>
                      <a:pPr algn="r"/>
                      <a:r>
                        <a:rPr lang="en-US" dirty="0">
                          <a:effectLst/>
                        </a:rPr>
                        <a:t>1000</a:t>
                      </a:r>
                      <a:endParaRPr lang="en-US" dirty="0"/>
                    </a:p>
                  </a:txBody>
                  <a:tcPr/>
                </a:tc>
                <a:extLst>
                  <a:ext uri="{0D108BD9-81ED-4DB2-BD59-A6C34878D82A}">
                    <a16:rowId xmlns:a16="http://schemas.microsoft.com/office/drawing/2014/main" val="3064549562"/>
                  </a:ext>
                </a:extLst>
              </a:tr>
            </a:tbl>
          </a:graphicData>
        </a:graphic>
      </p:graphicFrame>
      <p:sp>
        <p:nvSpPr>
          <p:cNvPr id="3" name="TextBox 2">
            <a:extLst>
              <a:ext uri="{FF2B5EF4-FFF2-40B4-BE49-F238E27FC236}">
                <a16:creationId xmlns:a16="http://schemas.microsoft.com/office/drawing/2014/main" id="{59457FBA-3AB5-404B-859D-7A25E0FDC4F2}"/>
              </a:ext>
            </a:extLst>
          </p:cNvPr>
          <p:cNvSpPr txBox="1"/>
          <p:nvPr/>
        </p:nvSpPr>
        <p:spPr>
          <a:xfrm>
            <a:off x="245426" y="3697358"/>
            <a:ext cx="11701148" cy="923330"/>
          </a:xfrm>
          <a:prstGeom prst="rect">
            <a:avLst/>
          </a:prstGeom>
          <a:noFill/>
        </p:spPr>
        <p:txBody>
          <a:bodyPr wrap="square" rtlCol="0">
            <a:spAutoFit/>
          </a:bodyPr>
          <a:lstStyle/>
          <a:p>
            <a:r>
              <a:rPr lang="en-US" dirty="0">
                <a:solidFill>
                  <a:srgbClr val="FF0000"/>
                </a:solidFill>
              </a:rPr>
              <a:t>Size of change from 2020 to 2030 is 80 + 80 + 160 = 320.</a:t>
            </a:r>
          </a:p>
          <a:p>
            <a:r>
              <a:rPr lang="en-US" dirty="0">
                <a:solidFill>
                  <a:srgbClr val="FF0000"/>
                </a:solidFill>
              </a:rPr>
              <a:t>Size of change from 2030 to 2040 is 48 + 48 + 128 = 224. Forest 2020 transitions to Other 2030 then Other 2030 transitions to Built 2040.</a:t>
            </a:r>
          </a:p>
        </p:txBody>
      </p:sp>
    </p:spTree>
    <p:extLst>
      <p:ext uri="{BB962C8B-B14F-4D97-AF65-F5344CB8AC3E}">
        <p14:creationId xmlns:p14="http://schemas.microsoft.com/office/powerpoint/2010/main" val="10036416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 student wrote:</a:t>
            </a:r>
          </a:p>
        </p:txBody>
      </p:sp>
      <p:sp>
        <p:nvSpPr>
          <p:cNvPr id="3" name="Content Placeholder 2"/>
          <p:cNvSpPr>
            <a:spLocks noGrp="1"/>
          </p:cNvSpPr>
          <p:nvPr>
            <p:ph idx="1"/>
          </p:nvPr>
        </p:nvSpPr>
        <p:spPr/>
        <p:txBody>
          <a:bodyPr>
            <a:normAutofit/>
          </a:bodyPr>
          <a:lstStyle/>
          <a:p>
            <a:pPr marL="0" indent="0">
              <a:buNone/>
            </a:pPr>
            <a:r>
              <a:rPr lang="en-US" sz="4000" dirty="0"/>
              <a:t>As we go through both GEOMOD and LCM it seems pretty clear that some more advanced quantity defining or quantity related tools could be helpful. I’m curious what ideas you have for more mathematically or data utilization-involved methods could be used.</a:t>
            </a:r>
          </a:p>
        </p:txBody>
      </p:sp>
      <p:sp>
        <p:nvSpPr>
          <p:cNvPr id="4" name="Slide Number Placeholder 3"/>
          <p:cNvSpPr>
            <a:spLocks noGrp="1"/>
          </p:cNvSpPr>
          <p:nvPr>
            <p:ph type="sldNum" sz="quarter" idx="12"/>
          </p:nvPr>
        </p:nvSpPr>
        <p:spPr/>
        <p:txBody>
          <a:bodyPr/>
          <a:lstStyle/>
          <a:p>
            <a:fld id="{D47C6A6E-F6BB-4697-B856-8A66036D8304}" type="slidenum">
              <a:rPr lang="en-US" smtClean="0"/>
              <a:t>39</a:t>
            </a:fld>
            <a:endParaRPr lang="en-US"/>
          </a:p>
        </p:txBody>
      </p:sp>
    </p:spTree>
    <p:extLst>
      <p:ext uri="{BB962C8B-B14F-4D97-AF65-F5344CB8AC3E}">
        <p14:creationId xmlns:p14="http://schemas.microsoft.com/office/powerpoint/2010/main" val="1374451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a city&#10;&#10;Description automatically generated">
            <a:extLst>
              <a:ext uri="{FF2B5EF4-FFF2-40B4-BE49-F238E27FC236}">
                <a16:creationId xmlns:a16="http://schemas.microsoft.com/office/drawing/2014/main" id="{251929B1-639A-A0D2-7A6F-D675413F35A8}"/>
              </a:ext>
            </a:extLst>
          </p:cNvPr>
          <p:cNvPicPr>
            <a:picLocks noChangeAspect="1"/>
          </p:cNvPicPr>
          <p:nvPr/>
        </p:nvPicPr>
        <p:blipFill>
          <a:blip r:embed="rId2"/>
          <a:stretch>
            <a:fillRect/>
          </a:stretch>
        </p:blipFill>
        <p:spPr>
          <a:xfrm>
            <a:off x="3625985" y="99034"/>
            <a:ext cx="4940030" cy="3646392"/>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2C7CAF9F-9E5F-20A7-4BB8-6E4EF1C09126}"/>
              </a:ext>
            </a:extLst>
          </p:cNvPr>
          <p:cNvPicPr>
            <a:picLocks noChangeAspect="1"/>
          </p:cNvPicPr>
          <p:nvPr/>
        </p:nvPicPr>
        <p:blipFill>
          <a:blip r:embed="rId3"/>
          <a:stretch>
            <a:fillRect/>
          </a:stretch>
        </p:blipFill>
        <p:spPr>
          <a:xfrm>
            <a:off x="3551953" y="3927740"/>
            <a:ext cx="5088093" cy="2744140"/>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1C4D6BBB-1FBB-62C1-1016-63C0B88265C5}"/>
              </a:ext>
            </a:extLst>
          </p:cNvPr>
          <p:cNvPicPr>
            <a:picLocks noChangeAspect="1"/>
          </p:cNvPicPr>
          <p:nvPr/>
        </p:nvPicPr>
        <p:blipFill>
          <a:blip r:embed="rId4"/>
          <a:stretch>
            <a:fillRect/>
          </a:stretch>
        </p:blipFill>
        <p:spPr>
          <a:xfrm>
            <a:off x="91978" y="590292"/>
            <a:ext cx="3413222" cy="3155134"/>
          </a:xfrm>
          <a:prstGeom prst="rect">
            <a:avLst/>
          </a:prstGeom>
        </p:spPr>
      </p:pic>
      <p:sp>
        <p:nvSpPr>
          <p:cNvPr id="31" name="TextBox 30">
            <a:extLst>
              <a:ext uri="{FF2B5EF4-FFF2-40B4-BE49-F238E27FC236}">
                <a16:creationId xmlns:a16="http://schemas.microsoft.com/office/drawing/2014/main" id="{E63B9B76-AA6B-4459-7CEF-833F4158C31A}"/>
              </a:ext>
            </a:extLst>
          </p:cNvPr>
          <p:cNvSpPr txBox="1"/>
          <p:nvPr/>
        </p:nvSpPr>
        <p:spPr>
          <a:xfrm>
            <a:off x="7110045" y="765796"/>
            <a:ext cx="1455969" cy="2970044"/>
          </a:xfrm>
          <a:prstGeom prst="rect">
            <a:avLst/>
          </a:prstGeom>
          <a:solidFill>
            <a:schemeClr val="bg1">
              <a:lumMod val="85000"/>
            </a:schemeClr>
          </a:solidFill>
          <a:ln>
            <a:solidFill>
              <a:schemeClr val="tx1"/>
            </a:solidFill>
          </a:ln>
        </p:spPr>
        <p:txBody>
          <a:bodyPr wrap="square" rtlCol="0">
            <a:spAutoFit/>
          </a:bodyPr>
          <a:lstStyle/>
          <a:p>
            <a:pPr algn="ctr"/>
            <a:r>
              <a:rPr lang="en-US" sz="1100" b="1" dirty="0"/>
              <a:t>Land Cover Maps</a:t>
            </a:r>
          </a:p>
          <a:p>
            <a:pPr algn="ctr"/>
            <a:r>
              <a:rPr lang="en-US" sz="1100" b="1" dirty="0"/>
              <a:t> (Stage 1 and 2)</a:t>
            </a:r>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p:txBody>
      </p:sp>
      <p:pic>
        <p:nvPicPr>
          <p:cNvPr id="15" name="Picture 14" descr="A screenshot of a map&#10;&#10;Description automatically generated">
            <a:extLst>
              <a:ext uri="{FF2B5EF4-FFF2-40B4-BE49-F238E27FC236}">
                <a16:creationId xmlns:a16="http://schemas.microsoft.com/office/drawing/2014/main" id="{6C7D7073-3219-04F7-C2BC-0986436A908C}"/>
              </a:ext>
            </a:extLst>
          </p:cNvPr>
          <p:cNvPicPr>
            <a:picLocks noChangeAspect="1"/>
          </p:cNvPicPr>
          <p:nvPr/>
        </p:nvPicPr>
        <p:blipFill>
          <a:blip r:embed="rId5"/>
          <a:stretch>
            <a:fillRect/>
          </a:stretch>
        </p:blipFill>
        <p:spPr>
          <a:xfrm>
            <a:off x="7201245" y="1247448"/>
            <a:ext cx="1286723" cy="1196384"/>
          </a:xfrm>
          <a:prstGeom prst="rect">
            <a:avLst/>
          </a:prstGeom>
        </p:spPr>
      </p:pic>
      <p:pic>
        <p:nvPicPr>
          <p:cNvPr id="17" name="Picture 16" descr="A screenshot of a map&#10;&#10;Description automatically generated">
            <a:extLst>
              <a:ext uri="{FF2B5EF4-FFF2-40B4-BE49-F238E27FC236}">
                <a16:creationId xmlns:a16="http://schemas.microsoft.com/office/drawing/2014/main" id="{9F5AA5DE-3C73-0F4A-D432-5594EC1E77D1}"/>
              </a:ext>
            </a:extLst>
          </p:cNvPr>
          <p:cNvPicPr>
            <a:picLocks noChangeAspect="1"/>
          </p:cNvPicPr>
          <p:nvPr/>
        </p:nvPicPr>
        <p:blipFill>
          <a:blip r:embed="rId6"/>
          <a:stretch>
            <a:fillRect/>
          </a:stretch>
        </p:blipFill>
        <p:spPr>
          <a:xfrm>
            <a:off x="7191367" y="2477381"/>
            <a:ext cx="1306481" cy="1196384"/>
          </a:xfrm>
          <a:prstGeom prst="rect">
            <a:avLst/>
          </a:prstGeom>
        </p:spPr>
      </p:pic>
      <p:sp>
        <p:nvSpPr>
          <p:cNvPr id="18" name="TextBox 17">
            <a:extLst>
              <a:ext uri="{FF2B5EF4-FFF2-40B4-BE49-F238E27FC236}">
                <a16:creationId xmlns:a16="http://schemas.microsoft.com/office/drawing/2014/main" id="{44F306B9-021D-241B-1915-23ADD91342D3}"/>
              </a:ext>
            </a:extLst>
          </p:cNvPr>
          <p:cNvSpPr txBox="1"/>
          <p:nvPr/>
        </p:nvSpPr>
        <p:spPr>
          <a:xfrm>
            <a:off x="91978" y="3798593"/>
            <a:ext cx="3233639" cy="800219"/>
          </a:xfrm>
          <a:prstGeom prst="rect">
            <a:avLst/>
          </a:prstGeom>
          <a:noFill/>
        </p:spPr>
        <p:txBody>
          <a:bodyPr wrap="square" rtlCol="0">
            <a:spAutoFit/>
          </a:bodyPr>
          <a:lstStyle/>
          <a:p>
            <a:pPr algn="ctr"/>
            <a:r>
              <a:rPr lang="en-US" b="1" dirty="0">
                <a:solidFill>
                  <a:srgbClr val="FF0000"/>
                </a:solidFill>
              </a:rPr>
              <a:t>Run A Soft Output Map</a:t>
            </a:r>
          </a:p>
          <a:p>
            <a:pPr algn="ctr"/>
            <a:r>
              <a:rPr lang="en-US" sz="1400" dirty="0">
                <a:solidFill>
                  <a:srgbClr val="FF0000"/>
                </a:solidFill>
              </a:rPr>
              <a:t>Shows the projected potential for transition calculated by the LCM</a:t>
            </a:r>
          </a:p>
        </p:txBody>
      </p:sp>
      <p:sp>
        <p:nvSpPr>
          <p:cNvPr id="19" name="TextBox 18">
            <a:extLst>
              <a:ext uri="{FF2B5EF4-FFF2-40B4-BE49-F238E27FC236}">
                <a16:creationId xmlns:a16="http://schemas.microsoft.com/office/drawing/2014/main" id="{763E01B8-6E86-DFCA-66AE-BB73DD27B04F}"/>
              </a:ext>
            </a:extLst>
          </p:cNvPr>
          <p:cNvSpPr txBox="1"/>
          <p:nvPr/>
        </p:nvSpPr>
        <p:spPr>
          <a:xfrm>
            <a:off x="61692" y="4611231"/>
            <a:ext cx="3413222" cy="2246769"/>
          </a:xfrm>
          <a:prstGeom prst="rect">
            <a:avLst/>
          </a:prstGeom>
          <a:noFill/>
        </p:spPr>
        <p:txBody>
          <a:bodyPr wrap="square" rtlCol="0">
            <a:spAutoFit/>
          </a:bodyPr>
          <a:lstStyle/>
          <a:p>
            <a:r>
              <a:rPr lang="en-US" sz="1400" dirty="0"/>
              <a:t>Using the EXTRACT module, I calculated the average transition potential to be 0.036681. The output of the module is shown above.</a:t>
            </a:r>
          </a:p>
          <a:p>
            <a:endParaRPr lang="en-US" sz="1400" dirty="0"/>
          </a:p>
          <a:p>
            <a:r>
              <a:rPr lang="en-US" sz="1400" dirty="0"/>
              <a:t>A larger average transition potential does not indicate a larger quantity of post-1985 gain of Built. The quantity is determined by the Markov matrix, and the transition potential rather is only concerning allocation of pixels, not quantity.</a:t>
            </a:r>
          </a:p>
        </p:txBody>
      </p:sp>
      <p:sp>
        <p:nvSpPr>
          <p:cNvPr id="20" name="TextBox 19">
            <a:extLst>
              <a:ext uri="{FF2B5EF4-FFF2-40B4-BE49-F238E27FC236}">
                <a16:creationId xmlns:a16="http://schemas.microsoft.com/office/drawing/2014/main" id="{9E08B7B1-652E-BB80-9C32-5468DDBD4F30}"/>
              </a:ext>
            </a:extLst>
          </p:cNvPr>
          <p:cNvSpPr txBox="1"/>
          <p:nvPr/>
        </p:nvSpPr>
        <p:spPr>
          <a:xfrm>
            <a:off x="18806160" y="10576064"/>
            <a:ext cx="2867830" cy="584775"/>
          </a:xfrm>
          <a:prstGeom prst="rect">
            <a:avLst/>
          </a:prstGeom>
          <a:noFill/>
        </p:spPr>
        <p:txBody>
          <a:bodyPr wrap="square" rtlCol="0">
            <a:spAutoFit/>
          </a:bodyPr>
          <a:lstStyle/>
          <a:p>
            <a:r>
              <a:rPr lang="en-US" sz="1600" b="1" dirty="0">
                <a:solidFill>
                  <a:srgbClr val="FF0000"/>
                </a:solidFill>
              </a:rPr>
              <a:t>CROSSTAB Comparing 1985, Stage 1, and Stage 2]</a:t>
            </a:r>
          </a:p>
        </p:txBody>
      </p:sp>
      <p:sp>
        <p:nvSpPr>
          <p:cNvPr id="21" name="TextBox 20">
            <a:extLst>
              <a:ext uri="{FF2B5EF4-FFF2-40B4-BE49-F238E27FC236}">
                <a16:creationId xmlns:a16="http://schemas.microsoft.com/office/drawing/2014/main" id="{A69A77DB-78E9-164E-5372-26FB27DCFCA7}"/>
              </a:ext>
            </a:extLst>
          </p:cNvPr>
          <p:cNvSpPr txBox="1"/>
          <p:nvPr/>
        </p:nvSpPr>
        <p:spPr>
          <a:xfrm>
            <a:off x="7713785" y="1346631"/>
            <a:ext cx="582523" cy="200055"/>
          </a:xfrm>
          <a:prstGeom prst="rect">
            <a:avLst/>
          </a:prstGeom>
          <a:noFill/>
          <a:ln>
            <a:solidFill>
              <a:schemeClr val="tx1"/>
            </a:solidFill>
          </a:ln>
        </p:spPr>
        <p:txBody>
          <a:bodyPr wrap="square" rtlCol="0">
            <a:spAutoFit/>
          </a:bodyPr>
          <a:lstStyle/>
          <a:p>
            <a:pPr algn="ctr"/>
            <a:r>
              <a:rPr lang="en-US" sz="700" b="1" dirty="0"/>
              <a:t>1985-2035</a:t>
            </a:r>
          </a:p>
        </p:txBody>
      </p:sp>
      <p:graphicFrame>
        <p:nvGraphicFramePr>
          <p:cNvPr id="27" name="Table 26">
            <a:extLst>
              <a:ext uri="{FF2B5EF4-FFF2-40B4-BE49-F238E27FC236}">
                <a16:creationId xmlns:a16="http://schemas.microsoft.com/office/drawing/2014/main" id="{0CC4EDC8-CD5A-03EC-B19C-281BB84C491F}"/>
              </a:ext>
            </a:extLst>
          </p:cNvPr>
          <p:cNvGraphicFramePr>
            <a:graphicFrameLocks noGrp="1"/>
          </p:cNvGraphicFramePr>
          <p:nvPr/>
        </p:nvGraphicFramePr>
        <p:xfrm>
          <a:off x="8816482" y="99034"/>
          <a:ext cx="3076330" cy="1463040"/>
        </p:xfrm>
        <a:graphic>
          <a:graphicData uri="http://schemas.openxmlformats.org/drawingml/2006/table">
            <a:tbl>
              <a:tblPr firstRow="1" bandRow="1">
                <a:tableStyleId>{8EC20E35-A176-4012-BC5E-935CFFF8708E}</a:tableStyleId>
              </a:tblPr>
              <a:tblGrid>
                <a:gridCol w="667716">
                  <a:extLst>
                    <a:ext uri="{9D8B030D-6E8A-4147-A177-3AD203B41FA5}">
                      <a16:colId xmlns:a16="http://schemas.microsoft.com/office/drawing/2014/main" val="454045642"/>
                    </a:ext>
                  </a:extLst>
                </a:gridCol>
                <a:gridCol w="582020">
                  <a:extLst>
                    <a:ext uri="{9D8B030D-6E8A-4147-A177-3AD203B41FA5}">
                      <a16:colId xmlns:a16="http://schemas.microsoft.com/office/drawing/2014/main" val="1875868264"/>
                    </a:ext>
                  </a:extLst>
                </a:gridCol>
                <a:gridCol w="1826594">
                  <a:extLst>
                    <a:ext uri="{9D8B030D-6E8A-4147-A177-3AD203B41FA5}">
                      <a16:colId xmlns:a16="http://schemas.microsoft.com/office/drawing/2014/main" val="644234945"/>
                    </a:ext>
                  </a:extLst>
                </a:gridCol>
              </a:tblGrid>
              <a:tr h="223322">
                <a:tc>
                  <a:txBody>
                    <a:bodyPr/>
                    <a:lstStyle/>
                    <a:p>
                      <a:pPr algn="ctr"/>
                      <a:r>
                        <a:rPr lang="en-US" sz="1000" dirty="0">
                          <a:ln>
                            <a:noFill/>
                          </a:ln>
                          <a:solidFill>
                            <a:schemeClr val="tx1"/>
                          </a:solidFill>
                        </a:rPr>
                        <a:t>Category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ln>
                            <a:noFill/>
                          </a:ln>
                          <a:solidFill>
                            <a:schemeClr val="tx1"/>
                          </a:solidFill>
                        </a:rPr>
                        <a:t>Cells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ln>
                            <a:noFill/>
                          </a:ln>
                          <a:solidFill>
                            <a:schemeClr val="tx1"/>
                          </a:solidFill>
                        </a:rPr>
                        <a:t>Legend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1126556"/>
                  </a:ext>
                </a:extLst>
              </a:tr>
              <a:tr h="223322">
                <a:tc>
                  <a:txBody>
                    <a:bodyPr/>
                    <a:lstStyle/>
                    <a:p>
                      <a:r>
                        <a:rPr lang="en-US" sz="1000" dirty="0">
                          <a:ln>
                            <a:noFill/>
                          </a:ln>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ln>
                            <a:noFill/>
                          </a:ln>
                          <a:solidFill>
                            <a:sysClr val="windowText" lastClr="000000"/>
                          </a:solidFill>
                        </a:rPr>
                        <a:t>158954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n>
                          <a:noFill/>
                        </a:ln>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50214702"/>
                  </a:ext>
                </a:extLst>
              </a:tr>
              <a:tr h="223322">
                <a:tc>
                  <a:txBody>
                    <a:bodyPr/>
                    <a:lstStyle/>
                    <a:p>
                      <a:r>
                        <a:rPr lang="en-US" sz="1000" dirty="0">
                          <a:ln>
                            <a:noFill/>
                          </a:ln>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p>
                      <a:r>
                        <a:rPr lang="en-US" sz="1000" dirty="0">
                          <a:ln>
                            <a:noFill/>
                          </a:ln>
                          <a:solidFill>
                            <a:schemeClr val="tx1"/>
                          </a:solidFill>
                        </a:rPr>
                        <a:t>48547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p>
                      <a:r>
                        <a:rPr lang="en-US" sz="1000" b="0" dirty="0">
                          <a:ln>
                            <a:noFill/>
                          </a:ln>
                          <a:solidFill>
                            <a:schemeClr val="tx1"/>
                          </a:solidFill>
                        </a:rPr>
                        <a:t>1|1|1 Persistence of Non-Built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3552266670"/>
                  </a:ext>
                </a:extLst>
              </a:tr>
              <a:tr h="223322">
                <a:tc>
                  <a:txBody>
                    <a:bodyPr/>
                    <a:lstStyle/>
                    <a:p>
                      <a:r>
                        <a:rPr lang="en-US" sz="1000" dirty="0">
                          <a:ln>
                            <a:noFill/>
                          </a:ln>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sz="1000" dirty="0">
                          <a:ln>
                            <a:noFill/>
                          </a:ln>
                          <a:solidFill>
                            <a:schemeClr val="tx1"/>
                          </a:solidFill>
                        </a:rPr>
                        <a:t>16182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sz="1000" b="0" dirty="0">
                          <a:ln>
                            <a:noFill/>
                          </a:ln>
                          <a:solidFill>
                            <a:schemeClr val="tx1"/>
                          </a:solidFill>
                        </a:rPr>
                        <a:t>1|1|2 Gain of Built Stage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488482971"/>
                  </a:ext>
                </a:extLst>
              </a:tr>
              <a:tr h="223322">
                <a:tc>
                  <a:txBody>
                    <a:bodyPr/>
                    <a:lstStyle/>
                    <a:p>
                      <a:r>
                        <a:rPr lang="en-US" sz="1000" dirty="0">
                          <a:ln>
                            <a:noFill/>
                          </a:ln>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000" dirty="0">
                          <a:ln>
                            <a:noFill/>
                          </a:ln>
                          <a:solidFill>
                            <a:schemeClr val="tx1"/>
                          </a:solidFill>
                        </a:rPr>
                        <a:t>16182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ln>
                            <a:noFill/>
                          </a:ln>
                          <a:solidFill>
                            <a:schemeClr val="tx1"/>
                          </a:solidFill>
                        </a:rPr>
                        <a:t>1|2|2 Gain of Built Stage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866039154"/>
                  </a:ext>
                </a:extLst>
              </a:tr>
              <a:tr h="223322">
                <a:tc>
                  <a:txBody>
                    <a:bodyPr/>
                    <a:lstStyle/>
                    <a:p>
                      <a:r>
                        <a:rPr lang="en-US" sz="1000" dirty="0">
                          <a:ln>
                            <a:noFill/>
                          </a:ln>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C4C4"/>
                    </a:solidFill>
                  </a:tcPr>
                </a:tc>
                <a:tc>
                  <a:txBody>
                    <a:bodyPr/>
                    <a:lstStyle/>
                    <a:p>
                      <a:r>
                        <a:rPr lang="en-US" sz="1000" dirty="0">
                          <a:ln>
                            <a:noFill/>
                          </a:ln>
                          <a:solidFill>
                            <a:schemeClr val="tx1"/>
                          </a:solidFill>
                        </a:rPr>
                        <a:t>22279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C4C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ln>
                            <a:noFill/>
                          </a:ln>
                          <a:solidFill>
                            <a:schemeClr val="tx1"/>
                          </a:solidFill>
                        </a:rPr>
                        <a:t>2|2|2 Persistence of Built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C4C4"/>
                    </a:solidFill>
                  </a:tcPr>
                </a:tc>
                <a:extLst>
                  <a:ext uri="{0D108BD9-81ED-4DB2-BD59-A6C34878D82A}">
                    <a16:rowId xmlns:a16="http://schemas.microsoft.com/office/drawing/2014/main" val="2589794036"/>
                  </a:ext>
                </a:extLst>
              </a:tr>
            </a:tbl>
          </a:graphicData>
        </a:graphic>
      </p:graphicFrame>
      <p:sp>
        <p:nvSpPr>
          <p:cNvPr id="29" name="TextBox 28">
            <a:extLst>
              <a:ext uri="{FF2B5EF4-FFF2-40B4-BE49-F238E27FC236}">
                <a16:creationId xmlns:a16="http://schemas.microsoft.com/office/drawing/2014/main" id="{6D49A694-1068-40F0-6FAD-5C23503EF9A6}"/>
              </a:ext>
            </a:extLst>
          </p:cNvPr>
          <p:cNvSpPr txBox="1"/>
          <p:nvPr/>
        </p:nvSpPr>
        <p:spPr>
          <a:xfrm>
            <a:off x="689797" y="-117567"/>
            <a:ext cx="1837353" cy="830997"/>
          </a:xfrm>
          <a:prstGeom prst="rect">
            <a:avLst/>
          </a:prstGeom>
          <a:noFill/>
        </p:spPr>
        <p:txBody>
          <a:bodyPr wrap="square" rtlCol="0">
            <a:spAutoFit/>
          </a:bodyPr>
          <a:lstStyle/>
          <a:p>
            <a:r>
              <a:rPr lang="en-US" sz="4800" b="1" dirty="0"/>
              <a:t>RUN A</a:t>
            </a:r>
          </a:p>
        </p:txBody>
      </p:sp>
      <p:sp>
        <p:nvSpPr>
          <p:cNvPr id="32" name="TextBox 31">
            <a:extLst>
              <a:ext uri="{FF2B5EF4-FFF2-40B4-BE49-F238E27FC236}">
                <a16:creationId xmlns:a16="http://schemas.microsoft.com/office/drawing/2014/main" id="{C5A685D9-AC7F-0BA0-9FB5-E66117ADC33F}"/>
              </a:ext>
            </a:extLst>
          </p:cNvPr>
          <p:cNvSpPr txBox="1"/>
          <p:nvPr/>
        </p:nvSpPr>
        <p:spPr>
          <a:xfrm>
            <a:off x="4958071" y="297932"/>
            <a:ext cx="2105156" cy="553998"/>
          </a:xfrm>
          <a:prstGeom prst="rect">
            <a:avLst/>
          </a:prstGeom>
          <a:noFill/>
          <a:ln>
            <a:solidFill>
              <a:schemeClr val="tx1"/>
            </a:solidFill>
          </a:ln>
        </p:spPr>
        <p:txBody>
          <a:bodyPr wrap="square" rtlCol="0">
            <a:spAutoFit/>
          </a:bodyPr>
          <a:lstStyle/>
          <a:p>
            <a:pPr algn="ctr"/>
            <a:r>
              <a:rPr lang="en-US" sz="1000" b="1" dirty="0"/>
              <a:t>Run A CROSSTAB </a:t>
            </a:r>
            <a:r>
              <a:rPr lang="en-US" sz="1000" dirty="0"/>
              <a:t>showing Land Cover in 1985, Simulated Change in 2035, and Simulated Change in 2085</a:t>
            </a:r>
          </a:p>
        </p:txBody>
      </p:sp>
      <p:sp>
        <p:nvSpPr>
          <p:cNvPr id="33" name="TextBox 32">
            <a:extLst>
              <a:ext uri="{FF2B5EF4-FFF2-40B4-BE49-F238E27FC236}">
                <a16:creationId xmlns:a16="http://schemas.microsoft.com/office/drawing/2014/main" id="{338776D6-3ED4-F6F1-63B4-CCA429FFA2F7}"/>
              </a:ext>
            </a:extLst>
          </p:cNvPr>
          <p:cNvSpPr txBox="1"/>
          <p:nvPr/>
        </p:nvSpPr>
        <p:spPr>
          <a:xfrm>
            <a:off x="7727158" y="2578911"/>
            <a:ext cx="575012" cy="200055"/>
          </a:xfrm>
          <a:prstGeom prst="rect">
            <a:avLst/>
          </a:prstGeom>
          <a:noFill/>
          <a:ln>
            <a:solidFill>
              <a:schemeClr val="tx1"/>
            </a:solidFill>
          </a:ln>
        </p:spPr>
        <p:txBody>
          <a:bodyPr wrap="square" rtlCol="0">
            <a:spAutoFit/>
          </a:bodyPr>
          <a:lstStyle/>
          <a:p>
            <a:pPr algn="ctr"/>
            <a:r>
              <a:rPr lang="en-US" sz="700" b="1" dirty="0"/>
              <a:t>2035-2085</a:t>
            </a:r>
          </a:p>
        </p:txBody>
      </p:sp>
      <p:sp>
        <p:nvSpPr>
          <p:cNvPr id="35" name="TextBox 34">
            <a:extLst>
              <a:ext uri="{FF2B5EF4-FFF2-40B4-BE49-F238E27FC236}">
                <a16:creationId xmlns:a16="http://schemas.microsoft.com/office/drawing/2014/main" id="{476D26D5-5FBE-E675-8D44-72E4286CDB92}"/>
              </a:ext>
            </a:extLst>
          </p:cNvPr>
          <p:cNvSpPr txBox="1"/>
          <p:nvPr/>
        </p:nvSpPr>
        <p:spPr>
          <a:xfrm>
            <a:off x="3697049" y="2941735"/>
            <a:ext cx="2640834" cy="707886"/>
          </a:xfrm>
          <a:prstGeom prst="rect">
            <a:avLst/>
          </a:prstGeom>
          <a:noFill/>
          <a:ln>
            <a:solidFill>
              <a:schemeClr val="tx1"/>
            </a:solidFill>
          </a:ln>
        </p:spPr>
        <p:txBody>
          <a:bodyPr wrap="square" rtlCol="0">
            <a:spAutoFit/>
          </a:bodyPr>
          <a:lstStyle/>
          <a:p>
            <a:pPr algn="ctr"/>
            <a:r>
              <a:rPr lang="en-US" sz="800" dirty="0">
                <a:highlight>
                  <a:srgbClr val="BFC4C4"/>
                </a:highlight>
              </a:rPr>
              <a:t>Light gray</a:t>
            </a:r>
            <a:r>
              <a:rPr lang="en-US" sz="800" dirty="0"/>
              <a:t> indicates pixels that were already built in 1985. </a:t>
            </a:r>
            <a:r>
              <a:rPr lang="en-US" sz="800" dirty="0">
                <a:highlight>
                  <a:srgbClr val="FF0000"/>
                </a:highlight>
              </a:rPr>
              <a:t>Red</a:t>
            </a:r>
            <a:r>
              <a:rPr lang="en-US" sz="800" dirty="0"/>
              <a:t> indicates pixels that became built during stage one (1985-2035). </a:t>
            </a:r>
            <a:r>
              <a:rPr lang="en-US" sz="800" dirty="0">
                <a:highlight>
                  <a:srgbClr val="FFFF00"/>
                </a:highlight>
              </a:rPr>
              <a:t>Yellow</a:t>
            </a:r>
            <a:r>
              <a:rPr lang="en-US" sz="800" dirty="0"/>
              <a:t> indicates pixels that became built during stage two (2035-2085). </a:t>
            </a:r>
            <a:r>
              <a:rPr lang="en-US" sz="800" dirty="0">
                <a:highlight>
                  <a:srgbClr val="808080"/>
                </a:highlight>
              </a:rPr>
              <a:t>Dark gray</a:t>
            </a:r>
            <a:r>
              <a:rPr lang="en-US" sz="800" dirty="0"/>
              <a:t> indicates pixels that remained Non-Built throughout the simulation. </a:t>
            </a:r>
          </a:p>
        </p:txBody>
      </p:sp>
      <p:graphicFrame>
        <p:nvGraphicFramePr>
          <p:cNvPr id="36" name="Table 35">
            <a:extLst>
              <a:ext uri="{FF2B5EF4-FFF2-40B4-BE49-F238E27FC236}">
                <a16:creationId xmlns:a16="http://schemas.microsoft.com/office/drawing/2014/main" id="{B95A231A-FB8D-F580-ABB3-248E71FB3549}"/>
              </a:ext>
            </a:extLst>
          </p:cNvPr>
          <p:cNvGraphicFramePr>
            <a:graphicFrameLocks noGrp="1"/>
          </p:cNvGraphicFramePr>
          <p:nvPr/>
        </p:nvGraphicFramePr>
        <p:xfrm>
          <a:off x="198736" y="3192421"/>
          <a:ext cx="1807979" cy="457200"/>
        </p:xfrm>
        <a:graphic>
          <a:graphicData uri="http://schemas.openxmlformats.org/drawingml/2006/table">
            <a:tbl>
              <a:tblPr firstRow="1" bandRow="1">
                <a:tableStyleId>{5C22544A-7EE6-4342-B048-85BDC9FD1C3A}</a:tableStyleId>
              </a:tblPr>
              <a:tblGrid>
                <a:gridCol w="463622">
                  <a:extLst>
                    <a:ext uri="{9D8B030D-6E8A-4147-A177-3AD203B41FA5}">
                      <a16:colId xmlns:a16="http://schemas.microsoft.com/office/drawing/2014/main" val="3688421796"/>
                    </a:ext>
                  </a:extLst>
                </a:gridCol>
                <a:gridCol w="503142">
                  <a:extLst>
                    <a:ext uri="{9D8B030D-6E8A-4147-A177-3AD203B41FA5}">
                      <a16:colId xmlns:a16="http://schemas.microsoft.com/office/drawing/2014/main" val="1828346931"/>
                    </a:ext>
                  </a:extLst>
                </a:gridCol>
                <a:gridCol w="841215">
                  <a:extLst>
                    <a:ext uri="{9D8B030D-6E8A-4147-A177-3AD203B41FA5}">
                      <a16:colId xmlns:a16="http://schemas.microsoft.com/office/drawing/2014/main" val="3342448920"/>
                    </a:ext>
                  </a:extLst>
                </a:gridCol>
              </a:tblGrid>
              <a:tr h="0">
                <a:tc gridSpan="3">
                  <a:txBody>
                    <a:bodyPr/>
                    <a:lstStyle/>
                    <a:p>
                      <a:pPr algn="ctr"/>
                      <a:r>
                        <a:rPr lang="en-US" sz="400" dirty="0">
                          <a:solidFill>
                            <a:schemeClr val="tx1"/>
                          </a:solidFill>
                        </a:rPr>
                        <a:t>Average Values of Projected Transition Potential in 1985 Non-Built Pixels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2377731"/>
                  </a:ext>
                </a:extLst>
              </a:tr>
              <a:tr h="0">
                <a:tc>
                  <a:txBody>
                    <a:bodyPr/>
                    <a:lstStyle/>
                    <a:p>
                      <a:pPr algn="ctr"/>
                      <a:r>
                        <a:rPr lang="en-US" sz="400" b="1" dirty="0"/>
                        <a:t>Category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00" b="1" dirty="0"/>
                        <a:t>Average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00" b="1" dirty="0"/>
                        <a:t>Legend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46641243"/>
                  </a:ext>
                </a:extLst>
              </a:tr>
              <a:tr h="0">
                <a:tc>
                  <a:txBody>
                    <a:bodyPr/>
                    <a:lstStyle/>
                    <a:p>
                      <a:pPr algn="ctr"/>
                      <a:r>
                        <a:rPr lang="en-US" sz="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00" dirty="0"/>
                        <a:t>0.036681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00" dirty="0"/>
                        <a:t>Non-Built at 1985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10410697"/>
                  </a:ext>
                </a:extLst>
              </a:tr>
            </a:tbl>
          </a:graphicData>
        </a:graphic>
      </p:graphicFrame>
      <p:sp>
        <p:nvSpPr>
          <p:cNvPr id="38" name="TextBox 37">
            <a:extLst>
              <a:ext uri="{FF2B5EF4-FFF2-40B4-BE49-F238E27FC236}">
                <a16:creationId xmlns:a16="http://schemas.microsoft.com/office/drawing/2014/main" id="{BB6B5623-8937-45D6-E5CD-498410D9BF0B}"/>
              </a:ext>
            </a:extLst>
          </p:cNvPr>
          <p:cNvSpPr txBox="1"/>
          <p:nvPr/>
        </p:nvSpPr>
        <p:spPr>
          <a:xfrm>
            <a:off x="8471718" y="1595588"/>
            <a:ext cx="3652388" cy="5262979"/>
          </a:xfrm>
          <a:prstGeom prst="rect">
            <a:avLst/>
          </a:prstGeom>
          <a:noFill/>
        </p:spPr>
        <p:txBody>
          <a:bodyPr wrap="square">
            <a:spAutoFit/>
          </a:bodyPr>
          <a:lstStyle/>
          <a:p>
            <a:pPr marL="218435">
              <a:buClr>
                <a:schemeClr val="dk1"/>
              </a:buClr>
              <a:buSzPct val="100000"/>
            </a:pPr>
            <a:r>
              <a:rPr lang="en-US" sz="1200" dirty="0">
                <a:solidFill>
                  <a:schemeClr val="dk1"/>
                </a:solidFill>
              </a:rPr>
              <a:t>According to the above chart, which was created using the AREA module, 16182 pixels change in each stage. Overall, in the study area, 80911 pixels are non-built in 1985 (calculated by adding persistence of non-built + gain of built stage 2 + gain of built stage 1). We used the Markov matrix to determine the quantity of pixels that will change in the simulation. For all runs, we created the Markov matrix such that 40 percent of the non-built pixels change to built and 60 percent remain non-built. So, 40 percent of the total non-built is 32364. Then, during each stage, half of that changes. So, 16182 is half of that and that many pixels simulated change during each stage. The Markov matrix is the only factor determining quantity of pixels to change, therefore other settings will not impact the quantity, only the allocation. </a:t>
            </a:r>
          </a:p>
          <a:p>
            <a:pPr marL="218435">
              <a:buClr>
                <a:schemeClr val="dk1"/>
              </a:buClr>
              <a:buSzPct val="100000"/>
            </a:pPr>
            <a:endParaRPr lang="en-US" sz="1200" dirty="0">
              <a:solidFill>
                <a:srgbClr val="FF0000"/>
              </a:solidFill>
            </a:endParaRPr>
          </a:p>
          <a:p>
            <a:pPr marL="218435">
              <a:buClr>
                <a:schemeClr val="dk1"/>
              </a:buClr>
              <a:buSzPct val="100000"/>
            </a:pPr>
            <a:r>
              <a:rPr lang="en-US" sz="1200" dirty="0">
                <a:solidFill>
                  <a:schemeClr val="dk1"/>
                </a:solidFill>
              </a:rPr>
              <a:t>Run A uses Logistic Regression to create the transition potential map. Logistic Regression is a statistical technique that, with the default settings, produces probabilities of transition that recognize the quantities of past transitions. LCM then uses this transition potential map to allocate the pixels that change from non-built to built in the study region. It does this through analyzing the higher values (higher vulnerability to change) and then allocating the changing pixels there. </a:t>
            </a:r>
          </a:p>
        </p:txBody>
      </p:sp>
      <p:graphicFrame>
        <p:nvGraphicFramePr>
          <p:cNvPr id="39" name="Table 38">
            <a:extLst>
              <a:ext uri="{FF2B5EF4-FFF2-40B4-BE49-F238E27FC236}">
                <a16:creationId xmlns:a16="http://schemas.microsoft.com/office/drawing/2014/main" id="{4F8AD409-47EB-BDA0-2D2D-67D3B1422223}"/>
              </a:ext>
            </a:extLst>
          </p:cNvPr>
          <p:cNvGraphicFramePr>
            <a:graphicFrameLocks noGrp="1"/>
          </p:cNvGraphicFramePr>
          <p:nvPr/>
        </p:nvGraphicFramePr>
        <p:xfrm>
          <a:off x="173798" y="3060486"/>
          <a:ext cx="1929322" cy="640080"/>
        </p:xfrm>
        <a:graphic>
          <a:graphicData uri="http://schemas.openxmlformats.org/drawingml/2006/table">
            <a:tbl>
              <a:tblPr firstRow="1" bandRow="1">
                <a:tableStyleId>{5C22544A-7EE6-4342-B048-85BDC9FD1C3A}</a:tableStyleId>
              </a:tblPr>
              <a:tblGrid>
                <a:gridCol w="494738">
                  <a:extLst>
                    <a:ext uri="{9D8B030D-6E8A-4147-A177-3AD203B41FA5}">
                      <a16:colId xmlns:a16="http://schemas.microsoft.com/office/drawing/2014/main" val="3688421796"/>
                    </a:ext>
                  </a:extLst>
                </a:gridCol>
                <a:gridCol w="536911">
                  <a:extLst>
                    <a:ext uri="{9D8B030D-6E8A-4147-A177-3AD203B41FA5}">
                      <a16:colId xmlns:a16="http://schemas.microsoft.com/office/drawing/2014/main" val="1828346931"/>
                    </a:ext>
                  </a:extLst>
                </a:gridCol>
                <a:gridCol w="897673">
                  <a:extLst>
                    <a:ext uri="{9D8B030D-6E8A-4147-A177-3AD203B41FA5}">
                      <a16:colId xmlns:a16="http://schemas.microsoft.com/office/drawing/2014/main" val="3342448920"/>
                    </a:ext>
                  </a:extLst>
                </a:gridCol>
              </a:tblGrid>
              <a:tr h="0">
                <a:tc gridSpan="3">
                  <a:txBody>
                    <a:bodyPr/>
                    <a:lstStyle/>
                    <a:p>
                      <a:pPr algn="ctr"/>
                      <a:r>
                        <a:rPr lang="en-US" sz="600" dirty="0">
                          <a:solidFill>
                            <a:schemeClr val="tx1"/>
                          </a:solidFill>
                        </a:rPr>
                        <a:t>Average Values of Projected Transition Potential in 1985 Non-Built Pixels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2377731"/>
                  </a:ext>
                </a:extLst>
              </a:tr>
              <a:tr h="0">
                <a:tc>
                  <a:txBody>
                    <a:bodyPr/>
                    <a:lstStyle/>
                    <a:p>
                      <a:pPr algn="ctr"/>
                      <a:r>
                        <a:rPr lang="en-US" sz="600" b="1" dirty="0"/>
                        <a:t>Category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 b="1" dirty="0"/>
                        <a:t>Average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 b="1" dirty="0"/>
                        <a:t>Legend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46641243"/>
                  </a:ext>
                </a:extLst>
              </a:tr>
              <a:tr h="0">
                <a:tc>
                  <a:txBody>
                    <a:bodyPr/>
                    <a:lstStyle/>
                    <a:p>
                      <a:pPr algn="ctr"/>
                      <a:r>
                        <a:rPr lang="en-US" sz="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 dirty="0"/>
                        <a:t>0.036681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 dirty="0"/>
                        <a:t>Non-Built at 1985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10410697"/>
                  </a:ext>
                </a:extLst>
              </a:tr>
            </a:tbl>
          </a:graphicData>
        </a:graphic>
      </p:graphicFrame>
    </p:spTree>
    <p:extLst>
      <p:ext uri="{BB962C8B-B14F-4D97-AF65-F5344CB8AC3E}">
        <p14:creationId xmlns:p14="http://schemas.microsoft.com/office/powerpoint/2010/main" val="38070184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241"/>
            <a:ext cx="12192000" cy="732155"/>
          </a:xfrm>
        </p:spPr>
        <p:txBody>
          <a:bodyPr/>
          <a:lstStyle/>
          <a:p>
            <a:pPr algn="ctr"/>
            <a:r>
              <a:rPr lang="en-US" dirty="0"/>
              <a:t>Flow versus Markov Extrapolation</a:t>
            </a:r>
          </a:p>
        </p:txBody>
      </p:sp>
      <p:sp>
        <p:nvSpPr>
          <p:cNvPr id="4" name="Slide Number Placeholder 3"/>
          <p:cNvSpPr>
            <a:spLocks noGrp="1"/>
          </p:cNvSpPr>
          <p:nvPr>
            <p:ph type="sldNum" sz="quarter" idx="12"/>
          </p:nvPr>
        </p:nvSpPr>
        <p:spPr/>
        <p:txBody>
          <a:bodyPr/>
          <a:lstStyle/>
          <a:p>
            <a:fld id="{D47C6A6E-F6BB-4697-B856-8A66036D8304}" type="slidenum">
              <a:rPr lang="en-US" smtClean="0"/>
              <a:t>40</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202" y="760396"/>
            <a:ext cx="5762204" cy="5964895"/>
          </a:xfrm>
          <a:prstGeom prst="rect">
            <a:avLst/>
          </a:prstGeom>
        </p:spPr>
      </p:pic>
      <p:sp>
        <p:nvSpPr>
          <p:cNvPr id="3" name="TextBox 2"/>
          <p:cNvSpPr txBox="1"/>
          <p:nvPr/>
        </p:nvSpPr>
        <p:spPr>
          <a:xfrm>
            <a:off x="5871407" y="750773"/>
            <a:ext cx="6320594" cy="6124754"/>
          </a:xfrm>
          <a:prstGeom prst="rect">
            <a:avLst/>
          </a:prstGeom>
          <a:noFill/>
        </p:spPr>
        <p:txBody>
          <a:bodyPr wrap="square" rtlCol="0">
            <a:spAutoFit/>
          </a:bodyPr>
          <a:lstStyle/>
          <a:p>
            <a:r>
              <a:rPr lang="en-US" sz="2800" dirty="0"/>
              <a:t>Raw data are the source of the calculation for both Flow and Markov matrices. Both matrices extrapolate beyond the second time point of the Raw data.</a:t>
            </a:r>
          </a:p>
          <a:p>
            <a:endParaRPr lang="en-US" sz="2800" dirty="0"/>
          </a:p>
          <a:p>
            <a:r>
              <a:rPr lang="en-US" sz="2800" dirty="0"/>
              <a:t>Flow matrix assumes each transition has a constant size per time during the extrapolation through continuous future time.</a:t>
            </a:r>
          </a:p>
          <a:p>
            <a:endParaRPr lang="en-US" sz="2800" dirty="0"/>
          </a:p>
          <a:p>
            <a:r>
              <a:rPr lang="en-US" sz="2800" dirty="0"/>
              <a:t>Markov assumes each transition is a constant proportion of the losing category at the start of each time interval across incremental steps of future time.</a:t>
            </a:r>
          </a:p>
        </p:txBody>
      </p:sp>
    </p:spTree>
    <p:extLst>
      <p:ext uri="{BB962C8B-B14F-4D97-AF65-F5344CB8AC3E}">
        <p14:creationId xmlns:p14="http://schemas.microsoft.com/office/powerpoint/2010/main" val="1752275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241"/>
            <a:ext cx="12192000" cy="732155"/>
          </a:xfrm>
        </p:spPr>
        <p:txBody>
          <a:bodyPr>
            <a:normAutofit fontScale="90000"/>
          </a:bodyPr>
          <a:lstStyle/>
          <a:p>
            <a:pPr algn="ctr"/>
            <a:r>
              <a:rPr lang="en-US" dirty="0"/>
              <a:t>Both matrices are slower than the real suburban change</a:t>
            </a:r>
          </a:p>
        </p:txBody>
      </p:sp>
      <p:sp>
        <p:nvSpPr>
          <p:cNvPr id="4" name="Slide Number Placeholder 3"/>
          <p:cNvSpPr>
            <a:spLocks noGrp="1"/>
          </p:cNvSpPr>
          <p:nvPr>
            <p:ph type="sldNum" sz="quarter" idx="12"/>
          </p:nvPr>
        </p:nvSpPr>
        <p:spPr/>
        <p:txBody>
          <a:bodyPr/>
          <a:lstStyle/>
          <a:p>
            <a:fld id="{D47C6A6E-F6BB-4697-B856-8A66036D8304}" type="slidenum">
              <a:rPr lang="en-US" smtClean="0"/>
              <a:t>41</a:t>
            </a:fld>
            <a:endParaRPr lang="en-US"/>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42512"/>
          <a:stretch/>
        </p:blipFill>
        <p:spPr bwMode="auto">
          <a:xfrm>
            <a:off x="-10" y="759640"/>
            <a:ext cx="4465941" cy="3427350"/>
          </a:xfrm>
          <a:prstGeom prst="rect">
            <a:avLst/>
          </a:prstGeom>
          <a:noFill/>
        </p:spPr>
      </p:pic>
      <p:sp>
        <p:nvSpPr>
          <p:cNvPr id="6" name="TextBox 5"/>
          <p:cNvSpPr txBox="1"/>
          <p:nvPr/>
        </p:nvSpPr>
        <p:spPr>
          <a:xfrm>
            <a:off x="0" y="5042915"/>
            <a:ext cx="12192000" cy="1815882"/>
          </a:xfrm>
          <a:prstGeom prst="rect">
            <a:avLst/>
          </a:prstGeom>
          <a:noFill/>
        </p:spPr>
        <p:txBody>
          <a:bodyPr wrap="square" rtlCol="0">
            <a:spAutoFit/>
          </a:bodyPr>
          <a:lstStyle/>
          <a:p>
            <a:r>
              <a:rPr lang="en-US" sz="2800" dirty="0"/>
              <a:t>Bars show cumulative number incidents in each pixel during two time intervals along with the category at the end of the second time interval for categories Built, Forest, and Other.</a:t>
            </a:r>
          </a:p>
          <a:p>
            <a:endParaRPr lang="en-US" sz="2800" dirty="0"/>
          </a:p>
        </p:txBody>
      </p:sp>
      <p:pic>
        <p:nvPicPr>
          <p:cNvPr id="7" name="Content Placeholder 4"/>
          <p:cNvPicPr>
            <a:picLocks noChangeAspect="1"/>
          </p:cNvPicPr>
          <p:nvPr/>
        </p:nvPicPr>
        <p:blipFill rotWithShape="1">
          <a:blip r:embed="rId2" cstate="print">
            <a:extLst>
              <a:ext uri="{28A0092B-C50C-407E-A947-70E740481C1C}">
                <a14:useLocalDpi xmlns:a14="http://schemas.microsoft.com/office/drawing/2010/main" val="0"/>
              </a:ext>
            </a:extLst>
          </a:blip>
          <a:srcRect t="58134"/>
          <a:stretch/>
        </p:blipFill>
        <p:spPr bwMode="auto">
          <a:xfrm>
            <a:off x="4465931" y="759639"/>
            <a:ext cx="7726069" cy="4318046"/>
          </a:xfrm>
          <a:prstGeom prst="rect">
            <a:avLst/>
          </a:prstGeom>
          <a:noFill/>
        </p:spPr>
      </p:pic>
    </p:spTree>
    <p:extLst>
      <p:ext uri="{BB962C8B-B14F-4D97-AF65-F5344CB8AC3E}">
        <p14:creationId xmlns:p14="http://schemas.microsoft.com/office/powerpoint/2010/main" val="1042508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map&#10;&#10;Description automatically generated">
            <a:extLst>
              <a:ext uri="{FF2B5EF4-FFF2-40B4-BE49-F238E27FC236}">
                <a16:creationId xmlns:a16="http://schemas.microsoft.com/office/drawing/2014/main" id="{8C6797A1-7C38-0B2E-F8F0-F88F63FEC6F4}"/>
              </a:ext>
            </a:extLst>
          </p:cNvPr>
          <p:cNvPicPr>
            <a:picLocks noChangeAspect="1"/>
          </p:cNvPicPr>
          <p:nvPr/>
        </p:nvPicPr>
        <p:blipFill>
          <a:blip r:embed="rId2"/>
          <a:stretch>
            <a:fillRect/>
          </a:stretch>
        </p:blipFill>
        <p:spPr>
          <a:xfrm>
            <a:off x="3625985" y="99035"/>
            <a:ext cx="4969914" cy="3676062"/>
          </a:xfrm>
          <a:prstGeom prst="rect">
            <a:avLst/>
          </a:prstGeom>
        </p:spPr>
      </p:pic>
      <p:pic>
        <p:nvPicPr>
          <p:cNvPr id="13" name="Picture 12" descr="A map of a red and yellow map&#10;&#10;Description automatically generated with medium confidence">
            <a:extLst>
              <a:ext uri="{FF2B5EF4-FFF2-40B4-BE49-F238E27FC236}">
                <a16:creationId xmlns:a16="http://schemas.microsoft.com/office/drawing/2014/main" id="{6988ED84-BA5C-19A6-9DE9-4FA17FD30818}"/>
              </a:ext>
            </a:extLst>
          </p:cNvPr>
          <p:cNvPicPr>
            <a:picLocks noChangeAspect="1"/>
          </p:cNvPicPr>
          <p:nvPr/>
        </p:nvPicPr>
        <p:blipFill>
          <a:blip r:embed="rId3"/>
          <a:stretch>
            <a:fillRect/>
          </a:stretch>
        </p:blipFill>
        <p:spPr>
          <a:xfrm>
            <a:off x="91978" y="590292"/>
            <a:ext cx="3413222" cy="3184804"/>
          </a:xfrm>
          <a:prstGeom prst="rect">
            <a:avLst/>
          </a:prstGeom>
        </p:spPr>
      </p:pic>
      <p:sp>
        <p:nvSpPr>
          <p:cNvPr id="18" name="TextBox 17">
            <a:extLst>
              <a:ext uri="{FF2B5EF4-FFF2-40B4-BE49-F238E27FC236}">
                <a16:creationId xmlns:a16="http://schemas.microsoft.com/office/drawing/2014/main" id="{9FA646F4-0E67-376C-D7C4-ECE27EBB3FB2}"/>
              </a:ext>
            </a:extLst>
          </p:cNvPr>
          <p:cNvSpPr txBox="1"/>
          <p:nvPr/>
        </p:nvSpPr>
        <p:spPr>
          <a:xfrm>
            <a:off x="689797" y="-117567"/>
            <a:ext cx="1837353" cy="830997"/>
          </a:xfrm>
          <a:prstGeom prst="rect">
            <a:avLst/>
          </a:prstGeom>
          <a:noFill/>
        </p:spPr>
        <p:txBody>
          <a:bodyPr wrap="square" rtlCol="0">
            <a:spAutoFit/>
          </a:bodyPr>
          <a:lstStyle/>
          <a:p>
            <a:r>
              <a:rPr lang="en-US" sz="4800" b="1" dirty="0"/>
              <a:t>RUN B</a:t>
            </a:r>
          </a:p>
        </p:txBody>
      </p:sp>
      <p:sp>
        <p:nvSpPr>
          <p:cNvPr id="20" name="TextBox 19">
            <a:extLst>
              <a:ext uri="{FF2B5EF4-FFF2-40B4-BE49-F238E27FC236}">
                <a16:creationId xmlns:a16="http://schemas.microsoft.com/office/drawing/2014/main" id="{7B0B0DF9-AF28-ED13-9CCA-FDFC3CEE2E1A}"/>
              </a:ext>
            </a:extLst>
          </p:cNvPr>
          <p:cNvSpPr txBox="1"/>
          <p:nvPr/>
        </p:nvSpPr>
        <p:spPr>
          <a:xfrm>
            <a:off x="91978" y="3798593"/>
            <a:ext cx="3233639" cy="800219"/>
          </a:xfrm>
          <a:prstGeom prst="rect">
            <a:avLst/>
          </a:prstGeom>
          <a:noFill/>
        </p:spPr>
        <p:txBody>
          <a:bodyPr wrap="square" rtlCol="0">
            <a:spAutoFit/>
          </a:bodyPr>
          <a:lstStyle/>
          <a:p>
            <a:pPr algn="ctr"/>
            <a:r>
              <a:rPr lang="en-US" b="1" dirty="0">
                <a:solidFill>
                  <a:srgbClr val="FF0000"/>
                </a:solidFill>
              </a:rPr>
              <a:t>Run B Soft Output Map</a:t>
            </a:r>
          </a:p>
          <a:p>
            <a:pPr algn="ctr"/>
            <a:r>
              <a:rPr lang="en-US" sz="1400" dirty="0">
                <a:solidFill>
                  <a:srgbClr val="FF0000"/>
                </a:solidFill>
              </a:rPr>
              <a:t>Shows the projected potential for transition calculated by the LCM</a:t>
            </a:r>
          </a:p>
        </p:txBody>
      </p:sp>
      <p:graphicFrame>
        <p:nvGraphicFramePr>
          <p:cNvPr id="21" name="Table 20">
            <a:extLst>
              <a:ext uri="{FF2B5EF4-FFF2-40B4-BE49-F238E27FC236}">
                <a16:creationId xmlns:a16="http://schemas.microsoft.com/office/drawing/2014/main" id="{4C5FF6D0-95CF-4B91-CF5D-B7A115911584}"/>
              </a:ext>
            </a:extLst>
          </p:cNvPr>
          <p:cNvGraphicFramePr>
            <a:graphicFrameLocks noGrp="1"/>
          </p:cNvGraphicFramePr>
          <p:nvPr/>
        </p:nvGraphicFramePr>
        <p:xfrm>
          <a:off x="198736" y="3192421"/>
          <a:ext cx="1807979" cy="457200"/>
        </p:xfrm>
        <a:graphic>
          <a:graphicData uri="http://schemas.openxmlformats.org/drawingml/2006/table">
            <a:tbl>
              <a:tblPr firstRow="1" bandRow="1">
                <a:tableStyleId>{5C22544A-7EE6-4342-B048-85BDC9FD1C3A}</a:tableStyleId>
              </a:tblPr>
              <a:tblGrid>
                <a:gridCol w="463622">
                  <a:extLst>
                    <a:ext uri="{9D8B030D-6E8A-4147-A177-3AD203B41FA5}">
                      <a16:colId xmlns:a16="http://schemas.microsoft.com/office/drawing/2014/main" val="3688421796"/>
                    </a:ext>
                  </a:extLst>
                </a:gridCol>
                <a:gridCol w="503142">
                  <a:extLst>
                    <a:ext uri="{9D8B030D-6E8A-4147-A177-3AD203B41FA5}">
                      <a16:colId xmlns:a16="http://schemas.microsoft.com/office/drawing/2014/main" val="1828346931"/>
                    </a:ext>
                  </a:extLst>
                </a:gridCol>
                <a:gridCol w="841215">
                  <a:extLst>
                    <a:ext uri="{9D8B030D-6E8A-4147-A177-3AD203B41FA5}">
                      <a16:colId xmlns:a16="http://schemas.microsoft.com/office/drawing/2014/main" val="3342448920"/>
                    </a:ext>
                  </a:extLst>
                </a:gridCol>
              </a:tblGrid>
              <a:tr h="0">
                <a:tc gridSpan="3">
                  <a:txBody>
                    <a:bodyPr/>
                    <a:lstStyle/>
                    <a:p>
                      <a:pPr algn="ctr"/>
                      <a:r>
                        <a:rPr lang="en-US" sz="400" dirty="0">
                          <a:solidFill>
                            <a:schemeClr val="tx1"/>
                          </a:solidFill>
                        </a:rPr>
                        <a:t>Average Values of Projected Transition Potential in 1985 Non-Built Pixels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2377731"/>
                  </a:ext>
                </a:extLst>
              </a:tr>
              <a:tr h="0">
                <a:tc>
                  <a:txBody>
                    <a:bodyPr/>
                    <a:lstStyle/>
                    <a:p>
                      <a:pPr algn="ctr"/>
                      <a:r>
                        <a:rPr lang="en-US" sz="400" b="1" dirty="0"/>
                        <a:t>Category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00" b="1" dirty="0"/>
                        <a:t>Average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00" b="1" dirty="0"/>
                        <a:t>Legend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46641243"/>
                  </a:ext>
                </a:extLst>
              </a:tr>
              <a:tr h="0">
                <a:tc>
                  <a:txBody>
                    <a:bodyPr/>
                    <a:lstStyle/>
                    <a:p>
                      <a:pPr algn="ctr"/>
                      <a:r>
                        <a:rPr lang="en-US" sz="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00" dirty="0"/>
                        <a:t>0.448356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00" dirty="0"/>
                        <a:t>Non-Built at 1985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10410697"/>
                  </a:ext>
                </a:extLst>
              </a:tr>
            </a:tbl>
          </a:graphicData>
        </a:graphic>
      </p:graphicFrame>
      <p:sp>
        <p:nvSpPr>
          <p:cNvPr id="22" name="TextBox 21">
            <a:extLst>
              <a:ext uri="{FF2B5EF4-FFF2-40B4-BE49-F238E27FC236}">
                <a16:creationId xmlns:a16="http://schemas.microsoft.com/office/drawing/2014/main" id="{832673A5-63E1-9EBE-9A1A-77B7DBAED96D}"/>
              </a:ext>
            </a:extLst>
          </p:cNvPr>
          <p:cNvSpPr txBox="1"/>
          <p:nvPr/>
        </p:nvSpPr>
        <p:spPr>
          <a:xfrm>
            <a:off x="61692" y="4611231"/>
            <a:ext cx="3413222" cy="2246769"/>
          </a:xfrm>
          <a:prstGeom prst="rect">
            <a:avLst/>
          </a:prstGeom>
          <a:noFill/>
        </p:spPr>
        <p:txBody>
          <a:bodyPr wrap="square" rtlCol="0">
            <a:spAutoFit/>
          </a:bodyPr>
          <a:lstStyle/>
          <a:p>
            <a:r>
              <a:rPr lang="en-US" sz="1400" dirty="0"/>
              <a:t>Using the EXTRACT module, I calculated the average transition potential to be 0.448356. The output of the module is shown above.</a:t>
            </a:r>
          </a:p>
          <a:p>
            <a:endParaRPr lang="en-US" sz="1400" dirty="0"/>
          </a:p>
          <a:p>
            <a:r>
              <a:rPr lang="en-US" sz="1400" dirty="0"/>
              <a:t>A larger average transition potential does not indicate a larger quantity of post-1985 gain of Built. The quantity is determined by the Markov matrix, and the transition potential rather is only concerning allocation of pixels, not quantity.</a:t>
            </a:r>
          </a:p>
        </p:txBody>
      </p:sp>
      <p:sp>
        <p:nvSpPr>
          <p:cNvPr id="24" name="TextBox 23">
            <a:extLst>
              <a:ext uri="{FF2B5EF4-FFF2-40B4-BE49-F238E27FC236}">
                <a16:creationId xmlns:a16="http://schemas.microsoft.com/office/drawing/2014/main" id="{E66971D8-643D-E416-C5E9-D1982AAA7B18}"/>
              </a:ext>
            </a:extLst>
          </p:cNvPr>
          <p:cNvSpPr txBox="1"/>
          <p:nvPr/>
        </p:nvSpPr>
        <p:spPr>
          <a:xfrm>
            <a:off x="7134989" y="766141"/>
            <a:ext cx="1455969" cy="2970044"/>
          </a:xfrm>
          <a:prstGeom prst="rect">
            <a:avLst/>
          </a:prstGeom>
          <a:solidFill>
            <a:schemeClr val="bg1">
              <a:lumMod val="85000"/>
            </a:schemeClr>
          </a:solidFill>
          <a:ln>
            <a:solidFill>
              <a:schemeClr val="tx1"/>
            </a:solidFill>
          </a:ln>
        </p:spPr>
        <p:txBody>
          <a:bodyPr wrap="square" rtlCol="0">
            <a:spAutoFit/>
          </a:bodyPr>
          <a:lstStyle/>
          <a:p>
            <a:pPr algn="ctr"/>
            <a:r>
              <a:rPr lang="en-US" sz="1100" b="1" dirty="0"/>
              <a:t>Land Cover Maps</a:t>
            </a:r>
          </a:p>
          <a:p>
            <a:pPr algn="ctr"/>
            <a:r>
              <a:rPr lang="en-US" sz="1100" b="1" dirty="0"/>
              <a:t> (Stage 1 and 2)</a:t>
            </a:r>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p:txBody>
      </p:sp>
      <p:pic>
        <p:nvPicPr>
          <p:cNvPr id="17" name="Picture 16" descr="A map of a land cover&#10;&#10;Description automatically generated">
            <a:extLst>
              <a:ext uri="{FF2B5EF4-FFF2-40B4-BE49-F238E27FC236}">
                <a16:creationId xmlns:a16="http://schemas.microsoft.com/office/drawing/2014/main" id="{F67F620B-E9AC-9BA1-EB26-EDC6C3526ABF}"/>
              </a:ext>
            </a:extLst>
          </p:cNvPr>
          <p:cNvPicPr>
            <a:picLocks noChangeAspect="1"/>
          </p:cNvPicPr>
          <p:nvPr/>
        </p:nvPicPr>
        <p:blipFill>
          <a:blip r:embed="rId4"/>
          <a:stretch>
            <a:fillRect/>
          </a:stretch>
        </p:blipFill>
        <p:spPr>
          <a:xfrm>
            <a:off x="7214674" y="2478503"/>
            <a:ext cx="1296601" cy="1198797"/>
          </a:xfrm>
          <a:prstGeom prst="rect">
            <a:avLst/>
          </a:prstGeom>
        </p:spPr>
      </p:pic>
      <p:pic>
        <p:nvPicPr>
          <p:cNvPr id="15" name="Picture 14" descr="A screenshot of a map&#10;&#10;Description automatically generated">
            <a:extLst>
              <a:ext uri="{FF2B5EF4-FFF2-40B4-BE49-F238E27FC236}">
                <a16:creationId xmlns:a16="http://schemas.microsoft.com/office/drawing/2014/main" id="{2135A2DD-1D1E-B4EC-060D-DD3221BD1844}"/>
              </a:ext>
            </a:extLst>
          </p:cNvPr>
          <p:cNvPicPr>
            <a:picLocks noChangeAspect="1"/>
          </p:cNvPicPr>
          <p:nvPr/>
        </p:nvPicPr>
        <p:blipFill>
          <a:blip r:embed="rId5"/>
          <a:stretch>
            <a:fillRect/>
          </a:stretch>
        </p:blipFill>
        <p:spPr>
          <a:xfrm>
            <a:off x="7224552" y="1234573"/>
            <a:ext cx="1286723" cy="1182022"/>
          </a:xfrm>
          <a:prstGeom prst="rect">
            <a:avLst/>
          </a:prstGeom>
        </p:spPr>
      </p:pic>
      <p:sp>
        <p:nvSpPr>
          <p:cNvPr id="29" name="TextBox 28">
            <a:extLst>
              <a:ext uri="{FF2B5EF4-FFF2-40B4-BE49-F238E27FC236}">
                <a16:creationId xmlns:a16="http://schemas.microsoft.com/office/drawing/2014/main" id="{A589DABF-04DE-A36B-985A-744AE9468461}"/>
              </a:ext>
            </a:extLst>
          </p:cNvPr>
          <p:cNvSpPr txBox="1"/>
          <p:nvPr/>
        </p:nvSpPr>
        <p:spPr>
          <a:xfrm>
            <a:off x="7713785" y="1346631"/>
            <a:ext cx="582523" cy="200055"/>
          </a:xfrm>
          <a:prstGeom prst="rect">
            <a:avLst/>
          </a:prstGeom>
          <a:noFill/>
          <a:ln>
            <a:solidFill>
              <a:schemeClr val="tx1"/>
            </a:solidFill>
          </a:ln>
        </p:spPr>
        <p:txBody>
          <a:bodyPr wrap="square" rtlCol="0">
            <a:spAutoFit/>
          </a:bodyPr>
          <a:lstStyle/>
          <a:p>
            <a:pPr algn="ctr"/>
            <a:r>
              <a:rPr lang="en-US" sz="700" b="1" dirty="0"/>
              <a:t>1985-2035</a:t>
            </a:r>
          </a:p>
        </p:txBody>
      </p:sp>
      <p:sp>
        <p:nvSpPr>
          <p:cNvPr id="30" name="TextBox 29">
            <a:extLst>
              <a:ext uri="{FF2B5EF4-FFF2-40B4-BE49-F238E27FC236}">
                <a16:creationId xmlns:a16="http://schemas.microsoft.com/office/drawing/2014/main" id="{FA9B5E09-3027-D8A5-52C1-22F674A97105}"/>
              </a:ext>
            </a:extLst>
          </p:cNvPr>
          <p:cNvSpPr txBox="1"/>
          <p:nvPr/>
        </p:nvSpPr>
        <p:spPr>
          <a:xfrm>
            <a:off x="7727158" y="2578911"/>
            <a:ext cx="575012" cy="200055"/>
          </a:xfrm>
          <a:prstGeom prst="rect">
            <a:avLst/>
          </a:prstGeom>
          <a:noFill/>
          <a:ln>
            <a:solidFill>
              <a:schemeClr val="tx1"/>
            </a:solidFill>
          </a:ln>
        </p:spPr>
        <p:txBody>
          <a:bodyPr wrap="square" rtlCol="0">
            <a:spAutoFit/>
          </a:bodyPr>
          <a:lstStyle/>
          <a:p>
            <a:pPr algn="ctr"/>
            <a:r>
              <a:rPr lang="en-US" sz="700" b="1" dirty="0"/>
              <a:t>2035-2085</a:t>
            </a:r>
          </a:p>
        </p:txBody>
      </p:sp>
      <p:sp>
        <p:nvSpPr>
          <p:cNvPr id="31" name="TextBox 30">
            <a:extLst>
              <a:ext uri="{FF2B5EF4-FFF2-40B4-BE49-F238E27FC236}">
                <a16:creationId xmlns:a16="http://schemas.microsoft.com/office/drawing/2014/main" id="{4A5C1F87-99BF-BB81-92BA-1342A5539383}"/>
              </a:ext>
            </a:extLst>
          </p:cNvPr>
          <p:cNvSpPr txBox="1"/>
          <p:nvPr/>
        </p:nvSpPr>
        <p:spPr>
          <a:xfrm>
            <a:off x="3697049" y="2941735"/>
            <a:ext cx="2640834" cy="707886"/>
          </a:xfrm>
          <a:prstGeom prst="rect">
            <a:avLst/>
          </a:prstGeom>
          <a:noFill/>
          <a:ln>
            <a:solidFill>
              <a:schemeClr val="tx1"/>
            </a:solidFill>
          </a:ln>
        </p:spPr>
        <p:txBody>
          <a:bodyPr wrap="square" rtlCol="0">
            <a:spAutoFit/>
          </a:bodyPr>
          <a:lstStyle/>
          <a:p>
            <a:pPr algn="ctr"/>
            <a:r>
              <a:rPr lang="en-US" sz="800" dirty="0">
                <a:highlight>
                  <a:srgbClr val="BFC4C4"/>
                </a:highlight>
              </a:rPr>
              <a:t>Light gray</a:t>
            </a:r>
            <a:r>
              <a:rPr lang="en-US" sz="800" dirty="0"/>
              <a:t> indicates pixels that were already built in 1985. </a:t>
            </a:r>
            <a:r>
              <a:rPr lang="en-US" sz="800" dirty="0">
                <a:highlight>
                  <a:srgbClr val="FF0000"/>
                </a:highlight>
              </a:rPr>
              <a:t>Red</a:t>
            </a:r>
            <a:r>
              <a:rPr lang="en-US" sz="800" dirty="0"/>
              <a:t> indicates pixels that became built during stage one (1985-2035). </a:t>
            </a:r>
            <a:r>
              <a:rPr lang="en-US" sz="800" dirty="0">
                <a:highlight>
                  <a:srgbClr val="FFFF00"/>
                </a:highlight>
              </a:rPr>
              <a:t>Yellow</a:t>
            </a:r>
            <a:r>
              <a:rPr lang="en-US" sz="800" dirty="0"/>
              <a:t> indicates pixels that became built during stage two (2035-2085). </a:t>
            </a:r>
            <a:r>
              <a:rPr lang="en-US" sz="800" dirty="0">
                <a:highlight>
                  <a:srgbClr val="808080"/>
                </a:highlight>
              </a:rPr>
              <a:t>Dark gray</a:t>
            </a:r>
            <a:r>
              <a:rPr lang="en-US" sz="800" dirty="0"/>
              <a:t> indicates pixels that remained Non-Built throughout the simulation. </a:t>
            </a:r>
          </a:p>
        </p:txBody>
      </p:sp>
      <p:sp>
        <p:nvSpPr>
          <p:cNvPr id="32" name="TextBox 31">
            <a:extLst>
              <a:ext uri="{FF2B5EF4-FFF2-40B4-BE49-F238E27FC236}">
                <a16:creationId xmlns:a16="http://schemas.microsoft.com/office/drawing/2014/main" id="{A0EA8422-6684-C4C3-A5B2-75AEF0DA411E}"/>
              </a:ext>
            </a:extLst>
          </p:cNvPr>
          <p:cNvSpPr txBox="1"/>
          <p:nvPr/>
        </p:nvSpPr>
        <p:spPr>
          <a:xfrm>
            <a:off x="4958071" y="297932"/>
            <a:ext cx="2105156" cy="553998"/>
          </a:xfrm>
          <a:prstGeom prst="rect">
            <a:avLst/>
          </a:prstGeom>
          <a:noFill/>
          <a:ln>
            <a:solidFill>
              <a:schemeClr val="tx1"/>
            </a:solidFill>
          </a:ln>
        </p:spPr>
        <p:txBody>
          <a:bodyPr wrap="square" rtlCol="0">
            <a:spAutoFit/>
          </a:bodyPr>
          <a:lstStyle/>
          <a:p>
            <a:pPr algn="ctr"/>
            <a:r>
              <a:rPr lang="en-US" sz="1000" b="1" dirty="0"/>
              <a:t>Run B CROSSTAB </a:t>
            </a:r>
            <a:r>
              <a:rPr lang="en-US" sz="1000" dirty="0"/>
              <a:t>showing Land Cover in 1985, Simulated Change in 2035, and Simulated Change in 2085</a:t>
            </a:r>
          </a:p>
        </p:txBody>
      </p:sp>
      <p:pic>
        <p:nvPicPr>
          <p:cNvPr id="11" name="Picture 10" descr="A screenshot of a graph&#10;&#10;Description automatically generated">
            <a:extLst>
              <a:ext uri="{FF2B5EF4-FFF2-40B4-BE49-F238E27FC236}">
                <a16:creationId xmlns:a16="http://schemas.microsoft.com/office/drawing/2014/main" id="{CB5E0868-2C11-263C-2033-4DFE524A13C3}"/>
              </a:ext>
            </a:extLst>
          </p:cNvPr>
          <p:cNvPicPr>
            <a:picLocks noChangeAspect="1"/>
          </p:cNvPicPr>
          <p:nvPr/>
        </p:nvPicPr>
        <p:blipFill>
          <a:blip r:embed="rId6"/>
          <a:stretch>
            <a:fillRect/>
          </a:stretch>
        </p:blipFill>
        <p:spPr>
          <a:xfrm>
            <a:off x="3546569" y="3992900"/>
            <a:ext cx="5128746" cy="2766065"/>
          </a:xfrm>
          <a:prstGeom prst="rect">
            <a:avLst/>
          </a:prstGeom>
        </p:spPr>
      </p:pic>
      <p:graphicFrame>
        <p:nvGraphicFramePr>
          <p:cNvPr id="34" name="Table 33">
            <a:extLst>
              <a:ext uri="{FF2B5EF4-FFF2-40B4-BE49-F238E27FC236}">
                <a16:creationId xmlns:a16="http://schemas.microsoft.com/office/drawing/2014/main" id="{9DEEEF8C-21F4-C93A-0740-6EB3939A24B2}"/>
              </a:ext>
            </a:extLst>
          </p:cNvPr>
          <p:cNvGraphicFramePr>
            <a:graphicFrameLocks noGrp="1"/>
          </p:cNvGraphicFramePr>
          <p:nvPr/>
        </p:nvGraphicFramePr>
        <p:xfrm>
          <a:off x="8816482" y="99034"/>
          <a:ext cx="3076330" cy="1463040"/>
        </p:xfrm>
        <a:graphic>
          <a:graphicData uri="http://schemas.openxmlformats.org/drawingml/2006/table">
            <a:tbl>
              <a:tblPr firstRow="1" bandRow="1">
                <a:tableStyleId>{8EC20E35-A176-4012-BC5E-935CFFF8708E}</a:tableStyleId>
              </a:tblPr>
              <a:tblGrid>
                <a:gridCol w="667716">
                  <a:extLst>
                    <a:ext uri="{9D8B030D-6E8A-4147-A177-3AD203B41FA5}">
                      <a16:colId xmlns:a16="http://schemas.microsoft.com/office/drawing/2014/main" val="454045642"/>
                    </a:ext>
                  </a:extLst>
                </a:gridCol>
                <a:gridCol w="582020">
                  <a:extLst>
                    <a:ext uri="{9D8B030D-6E8A-4147-A177-3AD203B41FA5}">
                      <a16:colId xmlns:a16="http://schemas.microsoft.com/office/drawing/2014/main" val="1875868264"/>
                    </a:ext>
                  </a:extLst>
                </a:gridCol>
                <a:gridCol w="1826594">
                  <a:extLst>
                    <a:ext uri="{9D8B030D-6E8A-4147-A177-3AD203B41FA5}">
                      <a16:colId xmlns:a16="http://schemas.microsoft.com/office/drawing/2014/main" val="644234945"/>
                    </a:ext>
                  </a:extLst>
                </a:gridCol>
              </a:tblGrid>
              <a:tr h="223322">
                <a:tc>
                  <a:txBody>
                    <a:bodyPr/>
                    <a:lstStyle/>
                    <a:p>
                      <a:pPr algn="ctr"/>
                      <a:r>
                        <a:rPr lang="en-US" sz="1000" dirty="0">
                          <a:ln>
                            <a:noFill/>
                          </a:ln>
                          <a:solidFill>
                            <a:schemeClr val="tx1"/>
                          </a:solidFill>
                        </a:rPr>
                        <a:t>Category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ln>
                            <a:noFill/>
                          </a:ln>
                          <a:solidFill>
                            <a:schemeClr val="tx1"/>
                          </a:solidFill>
                        </a:rPr>
                        <a:t>Cells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ln>
                            <a:noFill/>
                          </a:ln>
                          <a:solidFill>
                            <a:schemeClr val="tx1"/>
                          </a:solidFill>
                        </a:rPr>
                        <a:t>Legend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1126556"/>
                  </a:ext>
                </a:extLst>
              </a:tr>
              <a:tr h="223322">
                <a:tc>
                  <a:txBody>
                    <a:bodyPr/>
                    <a:lstStyle/>
                    <a:p>
                      <a:r>
                        <a:rPr lang="en-US" sz="1000" dirty="0">
                          <a:ln>
                            <a:noFill/>
                          </a:ln>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ln>
                            <a:noFill/>
                          </a:ln>
                          <a:solidFill>
                            <a:sysClr val="windowText" lastClr="000000"/>
                          </a:solidFill>
                        </a:rPr>
                        <a:t>158954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n>
                          <a:noFill/>
                        </a:ln>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50214702"/>
                  </a:ext>
                </a:extLst>
              </a:tr>
              <a:tr h="223322">
                <a:tc>
                  <a:txBody>
                    <a:bodyPr/>
                    <a:lstStyle/>
                    <a:p>
                      <a:r>
                        <a:rPr lang="en-US" sz="1000" dirty="0">
                          <a:ln>
                            <a:noFill/>
                          </a:ln>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p>
                      <a:r>
                        <a:rPr lang="en-US" sz="1000" dirty="0">
                          <a:ln>
                            <a:noFill/>
                          </a:ln>
                          <a:solidFill>
                            <a:schemeClr val="tx1"/>
                          </a:solidFill>
                        </a:rPr>
                        <a:t>48547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p>
                      <a:r>
                        <a:rPr lang="en-US" sz="1000" b="0" dirty="0">
                          <a:ln>
                            <a:noFill/>
                          </a:ln>
                          <a:solidFill>
                            <a:schemeClr val="tx1"/>
                          </a:solidFill>
                        </a:rPr>
                        <a:t>1|1|1 Persistence of Non-Built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3552266670"/>
                  </a:ext>
                </a:extLst>
              </a:tr>
              <a:tr h="223322">
                <a:tc>
                  <a:txBody>
                    <a:bodyPr/>
                    <a:lstStyle/>
                    <a:p>
                      <a:r>
                        <a:rPr lang="en-US" sz="1000" dirty="0">
                          <a:ln>
                            <a:noFill/>
                          </a:ln>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sz="1000" dirty="0">
                          <a:ln>
                            <a:noFill/>
                          </a:ln>
                          <a:solidFill>
                            <a:schemeClr val="tx1"/>
                          </a:solidFill>
                        </a:rPr>
                        <a:t>16182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sz="1000" b="0" dirty="0">
                          <a:ln>
                            <a:noFill/>
                          </a:ln>
                          <a:solidFill>
                            <a:schemeClr val="tx1"/>
                          </a:solidFill>
                        </a:rPr>
                        <a:t>1|1|2 Gain of Built Stage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488482971"/>
                  </a:ext>
                </a:extLst>
              </a:tr>
              <a:tr h="223322">
                <a:tc>
                  <a:txBody>
                    <a:bodyPr/>
                    <a:lstStyle/>
                    <a:p>
                      <a:r>
                        <a:rPr lang="en-US" sz="1000" dirty="0">
                          <a:ln>
                            <a:noFill/>
                          </a:ln>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000" dirty="0">
                          <a:ln>
                            <a:noFill/>
                          </a:ln>
                          <a:solidFill>
                            <a:schemeClr val="tx1"/>
                          </a:solidFill>
                        </a:rPr>
                        <a:t>16182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ln>
                            <a:noFill/>
                          </a:ln>
                          <a:solidFill>
                            <a:schemeClr val="tx1"/>
                          </a:solidFill>
                        </a:rPr>
                        <a:t>1|2|2 Gain of Built Stage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866039154"/>
                  </a:ext>
                </a:extLst>
              </a:tr>
              <a:tr h="223322">
                <a:tc>
                  <a:txBody>
                    <a:bodyPr/>
                    <a:lstStyle/>
                    <a:p>
                      <a:r>
                        <a:rPr lang="en-US" sz="1000" dirty="0">
                          <a:ln>
                            <a:noFill/>
                          </a:ln>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C4C4"/>
                    </a:solidFill>
                  </a:tcPr>
                </a:tc>
                <a:tc>
                  <a:txBody>
                    <a:bodyPr/>
                    <a:lstStyle/>
                    <a:p>
                      <a:r>
                        <a:rPr lang="en-US" sz="1000" dirty="0">
                          <a:ln>
                            <a:noFill/>
                          </a:ln>
                          <a:solidFill>
                            <a:schemeClr val="tx1"/>
                          </a:solidFill>
                        </a:rPr>
                        <a:t>22279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C4C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ln>
                            <a:noFill/>
                          </a:ln>
                          <a:solidFill>
                            <a:schemeClr val="tx1"/>
                          </a:solidFill>
                        </a:rPr>
                        <a:t>2|2|2 Persistence of Built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C4C4"/>
                    </a:solidFill>
                  </a:tcPr>
                </a:tc>
                <a:extLst>
                  <a:ext uri="{0D108BD9-81ED-4DB2-BD59-A6C34878D82A}">
                    <a16:rowId xmlns:a16="http://schemas.microsoft.com/office/drawing/2014/main" val="2589794036"/>
                  </a:ext>
                </a:extLst>
              </a:tr>
            </a:tbl>
          </a:graphicData>
        </a:graphic>
      </p:graphicFrame>
      <p:graphicFrame>
        <p:nvGraphicFramePr>
          <p:cNvPr id="36" name="Table 35">
            <a:extLst>
              <a:ext uri="{FF2B5EF4-FFF2-40B4-BE49-F238E27FC236}">
                <a16:creationId xmlns:a16="http://schemas.microsoft.com/office/drawing/2014/main" id="{38F388BB-03B9-3A06-4134-7728B16F9B92}"/>
              </a:ext>
            </a:extLst>
          </p:cNvPr>
          <p:cNvGraphicFramePr>
            <a:graphicFrameLocks noGrp="1"/>
          </p:cNvGraphicFramePr>
          <p:nvPr/>
        </p:nvGraphicFramePr>
        <p:xfrm>
          <a:off x="173798" y="3060486"/>
          <a:ext cx="1929322" cy="640080"/>
        </p:xfrm>
        <a:graphic>
          <a:graphicData uri="http://schemas.openxmlformats.org/drawingml/2006/table">
            <a:tbl>
              <a:tblPr firstRow="1" bandRow="1">
                <a:tableStyleId>{5C22544A-7EE6-4342-B048-85BDC9FD1C3A}</a:tableStyleId>
              </a:tblPr>
              <a:tblGrid>
                <a:gridCol w="494738">
                  <a:extLst>
                    <a:ext uri="{9D8B030D-6E8A-4147-A177-3AD203B41FA5}">
                      <a16:colId xmlns:a16="http://schemas.microsoft.com/office/drawing/2014/main" val="3688421796"/>
                    </a:ext>
                  </a:extLst>
                </a:gridCol>
                <a:gridCol w="536911">
                  <a:extLst>
                    <a:ext uri="{9D8B030D-6E8A-4147-A177-3AD203B41FA5}">
                      <a16:colId xmlns:a16="http://schemas.microsoft.com/office/drawing/2014/main" val="1828346931"/>
                    </a:ext>
                  </a:extLst>
                </a:gridCol>
                <a:gridCol w="897673">
                  <a:extLst>
                    <a:ext uri="{9D8B030D-6E8A-4147-A177-3AD203B41FA5}">
                      <a16:colId xmlns:a16="http://schemas.microsoft.com/office/drawing/2014/main" val="3342448920"/>
                    </a:ext>
                  </a:extLst>
                </a:gridCol>
              </a:tblGrid>
              <a:tr h="0">
                <a:tc gridSpan="3">
                  <a:txBody>
                    <a:bodyPr/>
                    <a:lstStyle/>
                    <a:p>
                      <a:pPr algn="ctr"/>
                      <a:r>
                        <a:rPr lang="en-US" sz="600" dirty="0">
                          <a:solidFill>
                            <a:schemeClr val="tx1"/>
                          </a:solidFill>
                        </a:rPr>
                        <a:t>Average Values of Projected Transition Potential in 1985 Non-Built Pixels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2377731"/>
                  </a:ext>
                </a:extLst>
              </a:tr>
              <a:tr h="0">
                <a:tc>
                  <a:txBody>
                    <a:bodyPr/>
                    <a:lstStyle/>
                    <a:p>
                      <a:pPr algn="ctr"/>
                      <a:r>
                        <a:rPr lang="en-US" sz="600" b="1" dirty="0"/>
                        <a:t>Category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 b="1" dirty="0"/>
                        <a:t>Average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 b="1" dirty="0"/>
                        <a:t>Legend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46641243"/>
                  </a:ext>
                </a:extLst>
              </a:tr>
              <a:tr h="0">
                <a:tc>
                  <a:txBody>
                    <a:bodyPr/>
                    <a:lstStyle/>
                    <a:p>
                      <a:pPr algn="ctr"/>
                      <a:r>
                        <a:rPr lang="en-US" sz="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 dirty="0"/>
                        <a:t>0.448356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 dirty="0"/>
                        <a:t>Non-Built at 1985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10410697"/>
                  </a:ext>
                </a:extLst>
              </a:tr>
            </a:tbl>
          </a:graphicData>
        </a:graphic>
      </p:graphicFrame>
      <p:sp>
        <p:nvSpPr>
          <p:cNvPr id="37" name="TextBox 36">
            <a:extLst>
              <a:ext uri="{FF2B5EF4-FFF2-40B4-BE49-F238E27FC236}">
                <a16:creationId xmlns:a16="http://schemas.microsoft.com/office/drawing/2014/main" id="{11CB5035-D604-F2FB-473C-2D1B30E03F17}"/>
              </a:ext>
            </a:extLst>
          </p:cNvPr>
          <p:cNvSpPr txBox="1"/>
          <p:nvPr/>
        </p:nvSpPr>
        <p:spPr>
          <a:xfrm>
            <a:off x="8511275" y="1704372"/>
            <a:ext cx="3652388" cy="5078313"/>
          </a:xfrm>
          <a:prstGeom prst="rect">
            <a:avLst/>
          </a:prstGeom>
          <a:noFill/>
        </p:spPr>
        <p:txBody>
          <a:bodyPr wrap="square">
            <a:spAutoFit/>
          </a:bodyPr>
          <a:lstStyle/>
          <a:p>
            <a:pPr marL="218435">
              <a:buClr>
                <a:schemeClr val="dk1"/>
              </a:buClr>
              <a:buSzPct val="100000"/>
            </a:pPr>
            <a:r>
              <a:rPr lang="en-US" sz="1200" dirty="0">
                <a:solidFill>
                  <a:schemeClr val="dk1"/>
                </a:solidFill>
              </a:rPr>
              <a:t>According to the above chart, which was created using the AREA module, 16182 pixels change in each stage. Overall, in the study area, 80911 pixels are non-built in 1985 (calculated by adding persistence of non-built + gain of built stage 2 + gain of built stage 1). We used the Markov matrix to determine the quantity of pixels that will change in the simulation. For all runs, we created the Markov matrix such that 40 percent of the non-built pixels change to built and 60 percent remain non-built. So, 40 percent of the total non-built is 32364. Then, during each stage, half of that changes. So, 16182 is half of that and that many pixels simulated change during each stage. The Markov matrix is the only factor determining quantity of pixels to change, therefore other settings will not impact the quantity, only the allocation. </a:t>
            </a:r>
          </a:p>
          <a:p>
            <a:pPr marL="218435">
              <a:buClr>
                <a:schemeClr val="dk1"/>
              </a:buClr>
              <a:buSzPct val="100000"/>
            </a:pPr>
            <a:endParaRPr lang="en-US" sz="1200" dirty="0">
              <a:solidFill>
                <a:srgbClr val="FF0000"/>
              </a:solidFill>
            </a:endParaRPr>
          </a:p>
          <a:p>
            <a:pPr marL="218435">
              <a:buClr>
                <a:schemeClr val="dk1"/>
              </a:buClr>
              <a:buSzPct val="100000"/>
            </a:pPr>
            <a:r>
              <a:rPr lang="en-US" sz="1200" dirty="0">
                <a:solidFill>
                  <a:schemeClr val="dk1"/>
                </a:solidFill>
              </a:rPr>
              <a:t>Run B uses WNL (Weighted Normalized Likelihood) approach to create the transition potential map. WNL uses kernel density and local evaluation in its algorithm to calculate the transition potentials. LCM then uses this transition potential map to allocate the pixels that change from non-built to built in the study region. It does this through analyzing the higher values (higher vulnerability to change) and then allocating the changing pixels there. </a:t>
            </a:r>
          </a:p>
        </p:txBody>
      </p:sp>
    </p:spTree>
    <p:extLst>
      <p:ext uri="{BB962C8B-B14F-4D97-AF65-F5344CB8AC3E}">
        <p14:creationId xmlns:p14="http://schemas.microsoft.com/office/powerpoint/2010/main" val="4207828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EDCD95-556B-A87C-B0C6-54D1513DE0A4}"/>
              </a:ext>
            </a:extLst>
          </p:cNvPr>
          <p:cNvSpPr txBox="1"/>
          <p:nvPr/>
        </p:nvSpPr>
        <p:spPr>
          <a:xfrm>
            <a:off x="689797" y="-117567"/>
            <a:ext cx="1837353" cy="830997"/>
          </a:xfrm>
          <a:prstGeom prst="rect">
            <a:avLst/>
          </a:prstGeom>
          <a:noFill/>
        </p:spPr>
        <p:txBody>
          <a:bodyPr wrap="square" rtlCol="0">
            <a:spAutoFit/>
          </a:bodyPr>
          <a:lstStyle/>
          <a:p>
            <a:r>
              <a:rPr lang="en-US" sz="4800" b="1" dirty="0"/>
              <a:t>RUN C</a:t>
            </a:r>
          </a:p>
        </p:txBody>
      </p:sp>
      <p:pic>
        <p:nvPicPr>
          <p:cNvPr id="9" name="Picture 8" descr="A screenshot of a map&#10;&#10;Description automatically generated">
            <a:extLst>
              <a:ext uri="{FF2B5EF4-FFF2-40B4-BE49-F238E27FC236}">
                <a16:creationId xmlns:a16="http://schemas.microsoft.com/office/drawing/2014/main" id="{A906E047-B03C-1174-4CFA-842088D9E963}"/>
              </a:ext>
            </a:extLst>
          </p:cNvPr>
          <p:cNvPicPr>
            <a:picLocks noChangeAspect="1"/>
          </p:cNvPicPr>
          <p:nvPr/>
        </p:nvPicPr>
        <p:blipFill>
          <a:blip r:embed="rId2"/>
          <a:stretch>
            <a:fillRect/>
          </a:stretch>
        </p:blipFill>
        <p:spPr>
          <a:xfrm>
            <a:off x="3681999" y="99036"/>
            <a:ext cx="5152658" cy="3699558"/>
          </a:xfrm>
          <a:prstGeom prst="rect">
            <a:avLst/>
          </a:prstGeom>
        </p:spPr>
      </p:pic>
      <p:pic>
        <p:nvPicPr>
          <p:cNvPr id="13" name="Picture 12" descr="A screenshot of a graph&#10;&#10;Description automatically generated">
            <a:extLst>
              <a:ext uri="{FF2B5EF4-FFF2-40B4-BE49-F238E27FC236}">
                <a16:creationId xmlns:a16="http://schemas.microsoft.com/office/drawing/2014/main" id="{3E7B0DA2-1B2E-76EF-E36F-CCF675931236}"/>
              </a:ext>
            </a:extLst>
          </p:cNvPr>
          <p:cNvPicPr>
            <a:picLocks noChangeAspect="1"/>
          </p:cNvPicPr>
          <p:nvPr/>
        </p:nvPicPr>
        <p:blipFill>
          <a:blip r:embed="rId3"/>
          <a:stretch>
            <a:fillRect/>
          </a:stretch>
        </p:blipFill>
        <p:spPr>
          <a:xfrm>
            <a:off x="3546569" y="3997155"/>
            <a:ext cx="5149623" cy="2761809"/>
          </a:xfrm>
          <a:prstGeom prst="rect">
            <a:avLst/>
          </a:prstGeom>
        </p:spPr>
      </p:pic>
      <p:pic>
        <p:nvPicPr>
          <p:cNvPr id="15" name="Picture 14" descr="A screenshot of a computer generated image&#10;&#10;Description automatically generated">
            <a:extLst>
              <a:ext uri="{FF2B5EF4-FFF2-40B4-BE49-F238E27FC236}">
                <a16:creationId xmlns:a16="http://schemas.microsoft.com/office/drawing/2014/main" id="{F24A0CBD-142C-EA0C-68C7-3A1EAB9F29F5}"/>
              </a:ext>
            </a:extLst>
          </p:cNvPr>
          <p:cNvPicPr>
            <a:picLocks noChangeAspect="1"/>
          </p:cNvPicPr>
          <p:nvPr/>
        </p:nvPicPr>
        <p:blipFill>
          <a:blip r:embed="rId4"/>
          <a:stretch>
            <a:fillRect/>
          </a:stretch>
        </p:blipFill>
        <p:spPr>
          <a:xfrm>
            <a:off x="91978" y="590292"/>
            <a:ext cx="3505906" cy="3184804"/>
          </a:xfrm>
          <a:prstGeom prst="rect">
            <a:avLst/>
          </a:prstGeom>
        </p:spPr>
      </p:pic>
      <p:sp>
        <p:nvSpPr>
          <p:cNvPr id="21" name="TextBox 20">
            <a:extLst>
              <a:ext uri="{FF2B5EF4-FFF2-40B4-BE49-F238E27FC236}">
                <a16:creationId xmlns:a16="http://schemas.microsoft.com/office/drawing/2014/main" id="{35DB92F7-C6E4-1838-E9A1-544C09B45EBA}"/>
              </a:ext>
            </a:extLst>
          </p:cNvPr>
          <p:cNvSpPr txBox="1"/>
          <p:nvPr/>
        </p:nvSpPr>
        <p:spPr>
          <a:xfrm>
            <a:off x="91978" y="3798593"/>
            <a:ext cx="3233639" cy="800219"/>
          </a:xfrm>
          <a:prstGeom prst="rect">
            <a:avLst/>
          </a:prstGeom>
          <a:noFill/>
        </p:spPr>
        <p:txBody>
          <a:bodyPr wrap="square" rtlCol="0">
            <a:spAutoFit/>
          </a:bodyPr>
          <a:lstStyle/>
          <a:p>
            <a:pPr algn="ctr"/>
            <a:r>
              <a:rPr lang="en-US" b="1" dirty="0">
                <a:solidFill>
                  <a:srgbClr val="FF0000"/>
                </a:solidFill>
              </a:rPr>
              <a:t>Run C Soft Output Map</a:t>
            </a:r>
          </a:p>
          <a:p>
            <a:pPr algn="ctr"/>
            <a:r>
              <a:rPr lang="en-US" sz="1400" dirty="0">
                <a:solidFill>
                  <a:srgbClr val="FF0000"/>
                </a:solidFill>
              </a:rPr>
              <a:t>Shows the projected potential for transition calculated by the LCM</a:t>
            </a:r>
          </a:p>
        </p:txBody>
      </p:sp>
      <p:sp>
        <p:nvSpPr>
          <p:cNvPr id="22" name="TextBox 21">
            <a:extLst>
              <a:ext uri="{FF2B5EF4-FFF2-40B4-BE49-F238E27FC236}">
                <a16:creationId xmlns:a16="http://schemas.microsoft.com/office/drawing/2014/main" id="{98DEA54F-760E-5CEE-BB0E-26D65AD40314}"/>
              </a:ext>
            </a:extLst>
          </p:cNvPr>
          <p:cNvSpPr txBox="1"/>
          <p:nvPr/>
        </p:nvSpPr>
        <p:spPr>
          <a:xfrm>
            <a:off x="61692" y="4611231"/>
            <a:ext cx="3413222" cy="2246769"/>
          </a:xfrm>
          <a:prstGeom prst="rect">
            <a:avLst/>
          </a:prstGeom>
          <a:noFill/>
        </p:spPr>
        <p:txBody>
          <a:bodyPr wrap="square" rtlCol="0">
            <a:spAutoFit/>
          </a:bodyPr>
          <a:lstStyle/>
          <a:p>
            <a:r>
              <a:rPr lang="en-US" sz="1400" dirty="0"/>
              <a:t>Using the EXTRACT module, I calculated the average transition potential to be 0.303152. The output of the module is shown above.</a:t>
            </a:r>
          </a:p>
          <a:p>
            <a:endParaRPr lang="en-US" sz="1400" dirty="0"/>
          </a:p>
          <a:p>
            <a:r>
              <a:rPr lang="en-US" sz="1400" dirty="0"/>
              <a:t>A larger average transition potential does not indicate a larger quantity of post-1985 gain of Built. The quantity is determined by the Markov matrix, and the transition potential rather is only concerning allocation of pixels, not quantity.</a:t>
            </a:r>
          </a:p>
        </p:txBody>
      </p:sp>
      <p:graphicFrame>
        <p:nvGraphicFramePr>
          <p:cNvPr id="23" name="Table 22">
            <a:extLst>
              <a:ext uri="{FF2B5EF4-FFF2-40B4-BE49-F238E27FC236}">
                <a16:creationId xmlns:a16="http://schemas.microsoft.com/office/drawing/2014/main" id="{8CF55B15-B250-92B4-EB0B-AE63BAC49D07}"/>
              </a:ext>
            </a:extLst>
          </p:cNvPr>
          <p:cNvGraphicFramePr>
            <a:graphicFrameLocks noGrp="1"/>
          </p:cNvGraphicFramePr>
          <p:nvPr/>
        </p:nvGraphicFramePr>
        <p:xfrm>
          <a:off x="173798" y="3060486"/>
          <a:ext cx="1929322" cy="640080"/>
        </p:xfrm>
        <a:graphic>
          <a:graphicData uri="http://schemas.openxmlformats.org/drawingml/2006/table">
            <a:tbl>
              <a:tblPr firstRow="1" bandRow="1">
                <a:tableStyleId>{5C22544A-7EE6-4342-B048-85BDC9FD1C3A}</a:tableStyleId>
              </a:tblPr>
              <a:tblGrid>
                <a:gridCol w="494738">
                  <a:extLst>
                    <a:ext uri="{9D8B030D-6E8A-4147-A177-3AD203B41FA5}">
                      <a16:colId xmlns:a16="http://schemas.microsoft.com/office/drawing/2014/main" val="3688421796"/>
                    </a:ext>
                  </a:extLst>
                </a:gridCol>
                <a:gridCol w="536911">
                  <a:extLst>
                    <a:ext uri="{9D8B030D-6E8A-4147-A177-3AD203B41FA5}">
                      <a16:colId xmlns:a16="http://schemas.microsoft.com/office/drawing/2014/main" val="1828346931"/>
                    </a:ext>
                  </a:extLst>
                </a:gridCol>
                <a:gridCol w="897673">
                  <a:extLst>
                    <a:ext uri="{9D8B030D-6E8A-4147-A177-3AD203B41FA5}">
                      <a16:colId xmlns:a16="http://schemas.microsoft.com/office/drawing/2014/main" val="3342448920"/>
                    </a:ext>
                  </a:extLst>
                </a:gridCol>
              </a:tblGrid>
              <a:tr h="0">
                <a:tc gridSpan="3">
                  <a:txBody>
                    <a:bodyPr/>
                    <a:lstStyle/>
                    <a:p>
                      <a:pPr algn="ctr"/>
                      <a:r>
                        <a:rPr lang="en-US" sz="600" dirty="0">
                          <a:solidFill>
                            <a:schemeClr val="tx1"/>
                          </a:solidFill>
                        </a:rPr>
                        <a:t>Average Values of Projected Transition Potential in 1985 Non-Built Pixels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2377731"/>
                  </a:ext>
                </a:extLst>
              </a:tr>
              <a:tr h="0">
                <a:tc>
                  <a:txBody>
                    <a:bodyPr/>
                    <a:lstStyle/>
                    <a:p>
                      <a:pPr algn="ctr"/>
                      <a:r>
                        <a:rPr lang="en-US" sz="600" b="1" dirty="0"/>
                        <a:t>Category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 b="1" dirty="0"/>
                        <a:t>Average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 b="1" dirty="0"/>
                        <a:t>Legend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46641243"/>
                  </a:ext>
                </a:extLst>
              </a:tr>
              <a:tr h="0">
                <a:tc>
                  <a:txBody>
                    <a:bodyPr/>
                    <a:lstStyle/>
                    <a:p>
                      <a:pPr algn="ctr"/>
                      <a:r>
                        <a:rPr lang="en-US" sz="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 dirty="0"/>
                        <a:t>0.303152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 dirty="0"/>
                        <a:t>Non-Built at 1985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10410697"/>
                  </a:ext>
                </a:extLst>
              </a:tr>
            </a:tbl>
          </a:graphicData>
        </a:graphic>
      </p:graphicFrame>
      <p:sp>
        <p:nvSpPr>
          <p:cNvPr id="25" name="TextBox 24">
            <a:extLst>
              <a:ext uri="{FF2B5EF4-FFF2-40B4-BE49-F238E27FC236}">
                <a16:creationId xmlns:a16="http://schemas.microsoft.com/office/drawing/2014/main" id="{3F52058F-1EF5-2F67-7338-D8A8778B2C4D}"/>
              </a:ext>
            </a:extLst>
          </p:cNvPr>
          <p:cNvSpPr txBox="1"/>
          <p:nvPr/>
        </p:nvSpPr>
        <p:spPr>
          <a:xfrm>
            <a:off x="5043422" y="313293"/>
            <a:ext cx="2105156" cy="553998"/>
          </a:xfrm>
          <a:prstGeom prst="rect">
            <a:avLst/>
          </a:prstGeom>
          <a:noFill/>
          <a:ln>
            <a:solidFill>
              <a:schemeClr val="tx1"/>
            </a:solidFill>
          </a:ln>
        </p:spPr>
        <p:txBody>
          <a:bodyPr wrap="square" rtlCol="0">
            <a:spAutoFit/>
          </a:bodyPr>
          <a:lstStyle/>
          <a:p>
            <a:pPr algn="ctr"/>
            <a:r>
              <a:rPr lang="en-US" sz="1000" b="1" dirty="0"/>
              <a:t>Run C CROSSTAB </a:t>
            </a:r>
            <a:r>
              <a:rPr lang="en-US" sz="1000" dirty="0"/>
              <a:t>showing Land Cover in 1985, Simulated Change in 2035, and Simulated Change in 2085</a:t>
            </a:r>
          </a:p>
        </p:txBody>
      </p:sp>
      <p:sp>
        <p:nvSpPr>
          <p:cNvPr id="26" name="TextBox 25">
            <a:extLst>
              <a:ext uri="{FF2B5EF4-FFF2-40B4-BE49-F238E27FC236}">
                <a16:creationId xmlns:a16="http://schemas.microsoft.com/office/drawing/2014/main" id="{1DC02D18-3946-FA21-D499-7A6BEF48381B}"/>
              </a:ext>
            </a:extLst>
          </p:cNvPr>
          <p:cNvSpPr txBox="1"/>
          <p:nvPr/>
        </p:nvSpPr>
        <p:spPr>
          <a:xfrm>
            <a:off x="3784135" y="2992680"/>
            <a:ext cx="2640834" cy="707886"/>
          </a:xfrm>
          <a:prstGeom prst="rect">
            <a:avLst/>
          </a:prstGeom>
          <a:noFill/>
          <a:ln>
            <a:solidFill>
              <a:schemeClr val="tx1"/>
            </a:solidFill>
          </a:ln>
        </p:spPr>
        <p:txBody>
          <a:bodyPr wrap="square" rtlCol="0">
            <a:spAutoFit/>
          </a:bodyPr>
          <a:lstStyle/>
          <a:p>
            <a:pPr algn="ctr"/>
            <a:r>
              <a:rPr lang="en-US" sz="800" dirty="0">
                <a:highlight>
                  <a:srgbClr val="BFC4C4"/>
                </a:highlight>
              </a:rPr>
              <a:t>Light gray</a:t>
            </a:r>
            <a:r>
              <a:rPr lang="en-US" sz="800" dirty="0"/>
              <a:t> indicates pixels that were already built in 1985. </a:t>
            </a:r>
            <a:r>
              <a:rPr lang="en-US" sz="800" dirty="0">
                <a:highlight>
                  <a:srgbClr val="FF0000"/>
                </a:highlight>
              </a:rPr>
              <a:t>Red</a:t>
            </a:r>
            <a:r>
              <a:rPr lang="en-US" sz="800" dirty="0"/>
              <a:t> indicates pixels that became built during stage one (1985-2035). </a:t>
            </a:r>
            <a:r>
              <a:rPr lang="en-US" sz="800" dirty="0">
                <a:highlight>
                  <a:srgbClr val="FFFF00"/>
                </a:highlight>
              </a:rPr>
              <a:t>Yellow</a:t>
            </a:r>
            <a:r>
              <a:rPr lang="en-US" sz="800" dirty="0"/>
              <a:t> indicates pixels that became built during stage two (2035-2085). </a:t>
            </a:r>
            <a:r>
              <a:rPr lang="en-US" sz="800" dirty="0">
                <a:highlight>
                  <a:srgbClr val="808080"/>
                </a:highlight>
              </a:rPr>
              <a:t>Dark gray</a:t>
            </a:r>
            <a:r>
              <a:rPr lang="en-US" sz="800" dirty="0"/>
              <a:t> indicates pixels that remained Non-Built throughout the simulation. </a:t>
            </a:r>
          </a:p>
        </p:txBody>
      </p:sp>
      <p:sp>
        <p:nvSpPr>
          <p:cNvPr id="27" name="TextBox 26">
            <a:extLst>
              <a:ext uri="{FF2B5EF4-FFF2-40B4-BE49-F238E27FC236}">
                <a16:creationId xmlns:a16="http://schemas.microsoft.com/office/drawing/2014/main" id="{F01DDFAB-5E90-BCC8-4E5D-8500D7E81151}"/>
              </a:ext>
            </a:extLst>
          </p:cNvPr>
          <p:cNvSpPr txBox="1"/>
          <p:nvPr/>
        </p:nvSpPr>
        <p:spPr>
          <a:xfrm>
            <a:off x="7272472" y="730522"/>
            <a:ext cx="1455969" cy="2970044"/>
          </a:xfrm>
          <a:prstGeom prst="rect">
            <a:avLst/>
          </a:prstGeom>
          <a:solidFill>
            <a:schemeClr val="bg1">
              <a:lumMod val="85000"/>
            </a:schemeClr>
          </a:solidFill>
          <a:ln>
            <a:solidFill>
              <a:schemeClr val="tx1"/>
            </a:solidFill>
          </a:ln>
        </p:spPr>
        <p:txBody>
          <a:bodyPr wrap="square" rtlCol="0">
            <a:spAutoFit/>
          </a:bodyPr>
          <a:lstStyle/>
          <a:p>
            <a:pPr algn="ctr"/>
            <a:r>
              <a:rPr lang="en-US" sz="1100" b="1" dirty="0"/>
              <a:t>Land Cover Maps</a:t>
            </a:r>
          </a:p>
          <a:p>
            <a:pPr algn="ctr"/>
            <a:r>
              <a:rPr lang="en-US" sz="1100" b="1" dirty="0"/>
              <a:t> (Stage 1 and 2)</a:t>
            </a:r>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p:txBody>
      </p:sp>
      <p:pic>
        <p:nvPicPr>
          <p:cNvPr id="17" name="Picture 16" descr="A map of a land cover&#10;&#10;Description automatically generated">
            <a:extLst>
              <a:ext uri="{FF2B5EF4-FFF2-40B4-BE49-F238E27FC236}">
                <a16:creationId xmlns:a16="http://schemas.microsoft.com/office/drawing/2014/main" id="{B7BA3F8D-D69E-B8B7-AAAB-C62225C448E5}"/>
              </a:ext>
            </a:extLst>
          </p:cNvPr>
          <p:cNvPicPr>
            <a:picLocks noChangeAspect="1"/>
          </p:cNvPicPr>
          <p:nvPr/>
        </p:nvPicPr>
        <p:blipFill>
          <a:blip r:embed="rId5"/>
          <a:stretch>
            <a:fillRect/>
          </a:stretch>
        </p:blipFill>
        <p:spPr>
          <a:xfrm>
            <a:off x="7348890" y="1213425"/>
            <a:ext cx="1303131" cy="1182022"/>
          </a:xfrm>
          <a:prstGeom prst="rect">
            <a:avLst/>
          </a:prstGeom>
        </p:spPr>
      </p:pic>
      <p:pic>
        <p:nvPicPr>
          <p:cNvPr id="19" name="Picture 18" descr="A screenshot of a map&#10;&#10;Description automatically generated">
            <a:extLst>
              <a:ext uri="{FF2B5EF4-FFF2-40B4-BE49-F238E27FC236}">
                <a16:creationId xmlns:a16="http://schemas.microsoft.com/office/drawing/2014/main" id="{42C5DF62-095F-22A6-CBE2-BC61BBF410A0}"/>
              </a:ext>
            </a:extLst>
          </p:cNvPr>
          <p:cNvPicPr>
            <a:picLocks noChangeAspect="1"/>
          </p:cNvPicPr>
          <p:nvPr/>
        </p:nvPicPr>
        <p:blipFill>
          <a:blip r:embed="rId6"/>
          <a:stretch>
            <a:fillRect/>
          </a:stretch>
        </p:blipFill>
        <p:spPr>
          <a:xfrm>
            <a:off x="7348890" y="2456995"/>
            <a:ext cx="1281128" cy="1182022"/>
          </a:xfrm>
          <a:prstGeom prst="rect">
            <a:avLst/>
          </a:prstGeom>
        </p:spPr>
      </p:pic>
      <p:sp>
        <p:nvSpPr>
          <p:cNvPr id="29" name="TextBox 28">
            <a:extLst>
              <a:ext uri="{FF2B5EF4-FFF2-40B4-BE49-F238E27FC236}">
                <a16:creationId xmlns:a16="http://schemas.microsoft.com/office/drawing/2014/main" id="{1236AAFD-B9AD-4970-28F2-303A95C597CC}"/>
              </a:ext>
            </a:extLst>
          </p:cNvPr>
          <p:cNvSpPr txBox="1"/>
          <p:nvPr/>
        </p:nvSpPr>
        <p:spPr>
          <a:xfrm>
            <a:off x="7816447" y="1325691"/>
            <a:ext cx="582523" cy="200055"/>
          </a:xfrm>
          <a:prstGeom prst="rect">
            <a:avLst/>
          </a:prstGeom>
          <a:noFill/>
          <a:ln>
            <a:solidFill>
              <a:schemeClr val="tx1"/>
            </a:solidFill>
          </a:ln>
        </p:spPr>
        <p:txBody>
          <a:bodyPr wrap="square" rtlCol="0">
            <a:spAutoFit/>
          </a:bodyPr>
          <a:lstStyle/>
          <a:p>
            <a:pPr algn="ctr"/>
            <a:r>
              <a:rPr lang="en-US" sz="700" b="1" dirty="0"/>
              <a:t>1985-2035</a:t>
            </a:r>
          </a:p>
        </p:txBody>
      </p:sp>
      <p:sp>
        <p:nvSpPr>
          <p:cNvPr id="30" name="TextBox 29">
            <a:extLst>
              <a:ext uri="{FF2B5EF4-FFF2-40B4-BE49-F238E27FC236}">
                <a16:creationId xmlns:a16="http://schemas.microsoft.com/office/drawing/2014/main" id="{F0F2B66A-1C7F-7BDB-9555-8B956BA5EBE2}"/>
              </a:ext>
            </a:extLst>
          </p:cNvPr>
          <p:cNvSpPr txBox="1"/>
          <p:nvPr/>
        </p:nvSpPr>
        <p:spPr>
          <a:xfrm>
            <a:off x="7862379" y="2544179"/>
            <a:ext cx="575012" cy="200055"/>
          </a:xfrm>
          <a:prstGeom prst="rect">
            <a:avLst/>
          </a:prstGeom>
          <a:noFill/>
          <a:ln>
            <a:solidFill>
              <a:schemeClr val="tx1"/>
            </a:solidFill>
          </a:ln>
        </p:spPr>
        <p:txBody>
          <a:bodyPr wrap="square" rtlCol="0">
            <a:spAutoFit/>
          </a:bodyPr>
          <a:lstStyle/>
          <a:p>
            <a:pPr algn="ctr"/>
            <a:r>
              <a:rPr lang="en-US" sz="700" b="1" dirty="0"/>
              <a:t>2035-2085</a:t>
            </a:r>
          </a:p>
        </p:txBody>
      </p:sp>
      <p:graphicFrame>
        <p:nvGraphicFramePr>
          <p:cNvPr id="31" name="Table 30">
            <a:extLst>
              <a:ext uri="{FF2B5EF4-FFF2-40B4-BE49-F238E27FC236}">
                <a16:creationId xmlns:a16="http://schemas.microsoft.com/office/drawing/2014/main" id="{B2D877DD-B2AF-F7F4-F0B4-B0D8CF75EE59}"/>
              </a:ext>
            </a:extLst>
          </p:cNvPr>
          <p:cNvGraphicFramePr>
            <a:graphicFrameLocks noGrp="1"/>
          </p:cNvGraphicFramePr>
          <p:nvPr/>
        </p:nvGraphicFramePr>
        <p:xfrm>
          <a:off x="9023692" y="99036"/>
          <a:ext cx="3076330" cy="1463040"/>
        </p:xfrm>
        <a:graphic>
          <a:graphicData uri="http://schemas.openxmlformats.org/drawingml/2006/table">
            <a:tbl>
              <a:tblPr firstRow="1" bandRow="1">
                <a:tableStyleId>{8EC20E35-A176-4012-BC5E-935CFFF8708E}</a:tableStyleId>
              </a:tblPr>
              <a:tblGrid>
                <a:gridCol w="667716">
                  <a:extLst>
                    <a:ext uri="{9D8B030D-6E8A-4147-A177-3AD203B41FA5}">
                      <a16:colId xmlns:a16="http://schemas.microsoft.com/office/drawing/2014/main" val="454045642"/>
                    </a:ext>
                  </a:extLst>
                </a:gridCol>
                <a:gridCol w="582020">
                  <a:extLst>
                    <a:ext uri="{9D8B030D-6E8A-4147-A177-3AD203B41FA5}">
                      <a16:colId xmlns:a16="http://schemas.microsoft.com/office/drawing/2014/main" val="1875868264"/>
                    </a:ext>
                  </a:extLst>
                </a:gridCol>
                <a:gridCol w="1826594">
                  <a:extLst>
                    <a:ext uri="{9D8B030D-6E8A-4147-A177-3AD203B41FA5}">
                      <a16:colId xmlns:a16="http://schemas.microsoft.com/office/drawing/2014/main" val="644234945"/>
                    </a:ext>
                  </a:extLst>
                </a:gridCol>
              </a:tblGrid>
              <a:tr h="223322">
                <a:tc>
                  <a:txBody>
                    <a:bodyPr/>
                    <a:lstStyle/>
                    <a:p>
                      <a:pPr algn="ctr"/>
                      <a:r>
                        <a:rPr lang="en-US" sz="1000" dirty="0">
                          <a:ln>
                            <a:noFill/>
                          </a:ln>
                          <a:solidFill>
                            <a:schemeClr val="tx1"/>
                          </a:solidFill>
                        </a:rPr>
                        <a:t>Category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ln>
                            <a:noFill/>
                          </a:ln>
                          <a:solidFill>
                            <a:schemeClr val="tx1"/>
                          </a:solidFill>
                        </a:rPr>
                        <a:t>Cells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ln>
                            <a:noFill/>
                          </a:ln>
                          <a:solidFill>
                            <a:schemeClr val="tx1"/>
                          </a:solidFill>
                        </a:rPr>
                        <a:t>Legend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1126556"/>
                  </a:ext>
                </a:extLst>
              </a:tr>
              <a:tr h="223322">
                <a:tc>
                  <a:txBody>
                    <a:bodyPr/>
                    <a:lstStyle/>
                    <a:p>
                      <a:r>
                        <a:rPr lang="en-US" sz="1000" dirty="0">
                          <a:ln>
                            <a:noFill/>
                          </a:ln>
                          <a:solidFill>
                            <a:sysClr val="windowText" lastClr="0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ln>
                            <a:noFill/>
                          </a:ln>
                          <a:solidFill>
                            <a:sysClr val="windowText" lastClr="000000"/>
                          </a:solidFill>
                        </a:rPr>
                        <a:t>158954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n>
                          <a:noFill/>
                        </a:ln>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50214702"/>
                  </a:ext>
                </a:extLst>
              </a:tr>
              <a:tr h="223322">
                <a:tc>
                  <a:txBody>
                    <a:bodyPr/>
                    <a:lstStyle/>
                    <a:p>
                      <a:r>
                        <a:rPr lang="en-US" sz="1000" dirty="0">
                          <a:ln>
                            <a:noFill/>
                          </a:ln>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p>
                      <a:r>
                        <a:rPr lang="en-US" sz="1000" dirty="0">
                          <a:ln>
                            <a:noFill/>
                          </a:ln>
                          <a:solidFill>
                            <a:schemeClr val="tx1"/>
                          </a:solidFill>
                        </a:rPr>
                        <a:t>48547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p>
                      <a:r>
                        <a:rPr lang="en-US" sz="1000" b="0" dirty="0">
                          <a:ln>
                            <a:noFill/>
                          </a:ln>
                          <a:solidFill>
                            <a:schemeClr val="tx1"/>
                          </a:solidFill>
                        </a:rPr>
                        <a:t>1|1|1 Persistence of Non-Built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3552266670"/>
                  </a:ext>
                </a:extLst>
              </a:tr>
              <a:tr h="223322">
                <a:tc>
                  <a:txBody>
                    <a:bodyPr/>
                    <a:lstStyle/>
                    <a:p>
                      <a:r>
                        <a:rPr lang="en-US" sz="1000" dirty="0">
                          <a:ln>
                            <a:noFill/>
                          </a:ln>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sz="1000" dirty="0">
                          <a:ln>
                            <a:noFill/>
                          </a:ln>
                          <a:solidFill>
                            <a:schemeClr val="tx1"/>
                          </a:solidFill>
                        </a:rPr>
                        <a:t>16182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sz="1000" b="0" dirty="0">
                          <a:ln>
                            <a:noFill/>
                          </a:ln>
                          <a:solidFill>
                            <a:schemeClr val="tx1"/>
                          </a:solidFill>
                        </a:rPr>
                        <a:t>1|1|2 Gain of Built Stage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488482971"/>
                  </a:ext>
                </a:extLst>
              </a:tr>
              <a:tr h="223322">
                <a:tc>
                  <a:txBody>
                    <a:bodyPr/>
                    <a:lstStyle/>
                    <a:p>
                      <a:r>
                        <a:rPr lang="en-US" sz="1000" dirty="0">
                          <a:ln>
                            <a:noFill/>
                          </a:ln>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000" dirty="0">
                          <a:ln>
                            <a:noFill/>
                          </a:ln>
                          <a:solidFill>
                            <a:schemeClr val="tx1"/>
                          </a:solidFill>
                        </a:rPr>
                        <a:t>16182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ln>
                            <a:noFill/>
                          </a:ln>
                          <a:solidFill>
                            <a:schemeClr val="tx1"/>
                          </a:solidFill>
                        </a:rPr>
                        <a:t>1|2|2 Gain of Built Stage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866039154"/>
                  </a:ext>
                </a:extLst>
              </a:tr>
              <a:tr h="223322">
                <a:tc>
                  <a:txBody>
                    <a:bodyPr/>
                    <a:lstStyle/>
                    <a:p>
                      <a:r>
                        <a:rPr lang="en-US" sz="1000" dirty="0">
                          <a:ln>
                            <a:noFill/>
                          </a:ln>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C4C4"/>
                    </a:solidFill>
                  </a:tcPr>
                </a:tc>
                <a:tc>
                  <a:txBody>
                    <a:bodyPr/>
                    <a:lstStyle/>
                    <a:p>
                      <a:r>
                        <a:rPr lang="en-US" sz="1000" dirty="0">
                          <a:ln>
                            <a:noFill/>
                          </a:ln>
                          <a:solidFill>
                            <a:schemeClr val="tx1"/>
                          </a:solidFill>
                        </a:rPr>
                        <a:t>22279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C4C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ln>
                            <a:noFill/>
                          </a:ln>
                          <a:solidFill>
                            <a:schemeClr val="tx1"/>
                          </a:solidFill>
                        </a:rPr>
                        <a:t>2|2|2 Persistence of Built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C4C4"/>
                    </a:solidFill>
                  </a:tcPr>
                </a:tc>
                <a:extLst>
                  <a:ext uri="{0D108BD9-81ED-4DB2-BD59-A6C34878D82A}">
                    <a16:rowId xmlns:a16="http://schemas.microsoft.com/office/drawing/2014/main" val="2589794036"/>
                  </a:ext>
                </a:extLst>
              </a:tr>
            </a:tbl>
          </a:graphicData>
        </a:graphic>
      </p:graphicFrame>
      <p:sp>
        <p:nvSpPr>
          <p:cNvPr id="34" name="TextBox 33">
            <a:extLst>
              <a:ext uri="{FF2B5EF4-FFF2-40B4-BE49-F238E27FC236}">
                <a16:creationId xmlns:a16="http://schemas.microsoft.com/office/drawing/2014/main" id="{59319973-E895-EADA-8B0E-78F55B78FA40}"/>
              </a:ext>
            </a:extLst>
          </p:cNvPr>
          <p:cNvSpPr txBox="1"/>
          <p:nvPr/>
        </p:nvSpPr>
        <p:spPr>
          <a:xfrm>
            <a:off x="8669926" y="1760637"/>
            <a:ext cx="3470004" cy="4939814"/>
          </a:xfrm>
          <a:prstGeom prst="rect">
            <a:avLst/>
          </a:prstGeom>
          <a:noFill/>
        </p:spPr>
        <p:txBody>
          <a:bodyPr wrap="square">
            <a:spAutoFit/>
          </a:bodyPr>
          <a:lstStyle/>
          <a:p>
            <a:pPr marL="218435">
              <a:buClr>
                <a:schemeClr val="dk1"/>
              </a:buClr>
              <a:buSzPct val="100000"/>
            </a:pPr>
            <a:r>
              <a:rPr lang="en-US" sz="1050" dirty="0">
                <a:solidFill>
                  <a:schemeClr val="dk1"/>
                </a:solidFill>
              </a:rPr>
              <a:t>According to the above chart, which was created using the AREA module, 16182 pixels change in each stage. Overall, in the study area, 80911 pixels are non-built in 1985 (calculated by adding persistence of non-built + gain of built stage 2 + gain of built stage 1). We used the Markov matrix to determine the quantity of pixels that will change in the simulation. For all runs, we created the Markov matrix such that 40 percent of the non-built pixels change to built and 60 percent remain non-built. So, 40 percent of the total non-built is 32364. Then, during each stage, half of that changes. So, 16182 is half of that and that many pixels simulated change during each stage. The Markov matrix is the only factor determining quantity of pixels to change, therefore other settings will not impact the quantity, only the allocation. </a:t>
            </a:r>
          </a:p>
          <a:p>
            <a:pPr marL="218435">
              <a:buClr>
                <a:schemeClr val="dk1"/>
              </a:buClr>
              <a:buSzPct val="100000"/>
            </a:pPr>
            <a:endParaRPr lang="en-US" sz="1050" dirty="0">
              <a:solidFill>
                <a:srgbClr val="FF0000"/>
              </a:solidFill>
            </a:endParaRPr>
          </a:p>
          <a:p>
            <a:pPr marL="218435">
              <a:buClr>
                <a:schemeClr val="dk1"/>
              </a:buClr>
              <a:buSzPct val="100000"/>
            </a:pPr>
            <a:r>
              <a:rPr lang="en-US" sz="1050" dirty="0">
                <a:solidFill>
                  <a:schemeClr val="dk1"/>
                </a:solidFill>
              </a:rPr>
              <a:t>Run C uses WNL (Weighted Normalized Likelihood) approach to create the transition potential map. WNL uses kernel density and local evaluation in its algorithm to calculate the transition potentials. This run also uses a zoning constraint, namely restricting only to non-protected areas, which automatically makes the values in the transition potential map zero in areas that are protected (which is why this soft output is different from run B). LCM then uses this transition potential map to allocate the pixels that change from non-built to built in the study region. It does this through analyzing the higher values (higher vulnerability to change) and then allocating the changing pixels there. </a:t>
            </a:r>
          </a:p>
        </p:txBody>
      </p:sp>
    </p:spTree>
    <p:extLst>
      <p:ext uri="{BB962C8B-B14F-4D97-AF65-F5344CB8AC3E}">
        <p14:creationId xmlns:p14="http://schemas.microsoft.com/office/powerpoint/2010/main" val="297485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Maps of Forest, Other, Built</a:t>
            </a:r>
          </a:p>
        </p:txBody>
      </p:sp>
      <p:pic>
        <p:nvPicPr>
          <p:cNvPr id="5" name="Content Placeholder 4"/>
          <p:cNvPicPr>
            <a:picLocks noGrp="1" noChangeAspect="1"/>
          </p:cNvPicPr>
          <p:nvPr>
            <p:ph idx="1"/>
          </p:nvPr>
        </p:nvPicPr>
        <p:blipFill>
          <a:blip r:embed="rId2"/>
          <a:stretch>
            <a:fillRect/>
          </a:stretch>
        </p:blipFill>
        <p:spPr>
          <a:xfrm>
            <a:off x="2629676" y="744639"/>
            <a:ext cx="6645067" cy="5976836"/>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7</a:t>
            </a:fld>
            <a:endParaRPr lang="en-US"/>
          </a:p>
        </p:txBody>
      </p:sp>
    </p:spTree>
    <p:extLst>
      <p:ext uri="{BB962C8B-B14F-4D97-AF65-F5344CB8AC3E}">
        <p14:creationId xmlns:p14="http://schemas.microsoft.com/office/powerpoint/2010/main" val="1055131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Maps of Forest, Other, Built</a:t>
            </a:r>
          </a:p>
        </p:txBody>
      </p:sp>
      <p:pic>
        <p:nvPicPr>
          <p:cNvPr id="5" name="Content Placeholder 4"/>
          <p:cNvPicPr>
            <a:picLocks noGrp="1" noChangeAspect="1"/>
          </p:cNvPicPr>
          <p:nvPr>
            <p:ph idx="1"/>
          </p:nvPr>
        </p:nvPicPr>
        <p:blipFill>
          <a:blip r:embed="rId2"/>
          <a:stretch>
            <a:fillRect/>
          </a:stretch>
        </p:blipFill>
        <p:spPr>
          <a:xfrm>
            <a:off x="2629676" y="744639"/>
            <a:ext cx="6645067" cy="5976836"/>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8</a:t>
            </a:fld>
            <a:endParaRPr lang="en-US"/>
          </a:p>
        </p:txBody>
      </p:sp>
    </p:spTree>
    <p:extLst>
      <p:ext uri="{BB962C8B-B14F-4D97-AF65-F5344CB8AC3E}">
        <p14:creationId xmlns:p14="http://schemas.microsoft.com/office/powerpoint/2010/main" val="2475727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Maps of Forest, Other, Built</a:t>
            </a:r>
          </a:p>
        </p:txBody>
      </p:sp>
      <p:pic>
        <p:nvPicPr>
          <p:cNvPr id="5" name="Content Placeholder 4"/>
          <p:cNvPicPr>
            <a:picLocks noGrp="1" noChangeAspect="1"/>
          </p:cNvPicPr>
          <p:nvPr>
            <p:ph idx="1"/>
          </p:nvPr>
        </p:nvPicPr>
        <p:blipFill>
          <a:blip r:embed="rId2"/>
          <a:stretch>
            <a:fillRect/>
          </a:stretch>
        </p:blipFill>
        <p:spPr>
          <a:xfrm>
            <a:off x="2629676" y="744639"/>
            <a:ext cx="6645067" cy="5976836"/>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9</a:t>
            </a:fld>
            <a:endParaRPr lang="en-US"/>
          </a:p>
        </p:txBody>
      </p:sp>
    </p:spTree>
    <p:extLst>
      <p:ext uri="{BB962C8B-B14F-4D97-AF65-F5344CB8AC3E}">
        <p14:creationId xmlns:p14="http://schemas.microsoft.com/office/powerpoint/2010/main" val="4682559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3945</TotalTime>
  <Words>3244</Words>
  <Application>Microsoft Office PowerPoint</Application>
  <PresentationFormat>Widescreen</PresentationFormat>
  <Paragraphs>632</Paragraphs>
  <Slides>41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Agenda for GEOG260/360 GIS &amp; Land Change Models</vt:lpstr>
      <vt:lpstr>PowerPoint Presentation</vt:lpstr>
      <vt:lpstr>PowerPoint Presentation</vt:lpstr>
      <vt:lpstr>PowerPoint Presentation</vt:lpstr>
      <vt:lpstr>PowerPoint Presentation</vt:lpstr>
      <vt:lpstr>PowerPoint Presentation</vt:lpstr>
      <vt:lpstr>Maps of Forest, Other, Built</vt:lpstr>
      <vt:lpstr>Maps of Forest, Other, Built</vt:lpstr>
      <vt:lpstr>Maps of Forest, Other, Built</vt:lpstr>
      <vt:lpstr>Assignment 6</vt:lpstr>
      <vt:lpstr>Exactly three transitions are positive</vt:lpstr>
      <vt:lpstr>Click Group all, so distance determines all transitions.</vt:lpstr>
      <vt:lpstr>Assignment 6</vt:lpstr>
      <vt:lpstr>Assignment 6</vt:lpstr>
      <vt:lpstr>This illustrates Logistic Regression without sampling. Assignment 6 uses SVM and Decision Forest.</vt:lpstr>
      <vt:lpstr>Prediction Date is 1999, which makes the duration of calibration interval the same as the prediction interval</vt:lpstr>
      <vt:lpstr>Markov Matrix gives the proportion, not probability, of the earlier category in each row that transitions to a later category in the column. Other and Built compete to gain from Forest.</vt:lpstr>
      <vt:lpstr>Use CROSSTAB to create validation map</vt:lpstr>
      <vt:lpstr>Interpret each combination</vt:lpstr>
      <vt:lpstr>1 | 1 | 1 is a Correct Rejection of Forest  2 | 2 | 2 is a Correct Rejection of what? </vt:lpstr>
      <vt:lpstr>This map is validation of simulation that uses Logistic Regression. Wrong Hit is reference change simulated as change to the wrong gaining category. Unpredicted is a transition that exists in the reference change during 1985-1999 but that LCM did not try to predict, perhaps because the transition did not exist during 1971-1985.</vt:lpstr>
      <vt:lpstr>Forest to Other transition potential</vt:lpstr>
      <vt:lpstr>Forest to Built transition potential</vt:lpstr>
      <vt:lpstr>Other to Built transition potential</vt:lpstr>
      <vt:lpstr>Logistic Regression transition potential from Forest to Other </vt:lpstr>
      <vt:lpstr>Logistic Regression transition potential from Forest to Other </vt:lpstr>
      <vt:lpstr>Logistic Regression transition potential from Forest to Built</vt:lpstr>
      <vt:lpstr>Other to Built transition potentials are zero for 1985 Other. Forest to Built transitional potentials are zero for 1985 Forest.</vt:lpstr>
      <vt:lpstr>Definitions of Overfit and Underfit</vt:lpstr>
      <vt:lpstr>Markov Matrix gives the proportion from the category in each row that transitions to a category in the column</vt:lpstr>
      <vt:lpstr>Markov Matrix gives the proportion from the category in each row that transitions to a category in the column</vt:lpstr>
      <vt:lpstr>Markov Matrix gives the proportion from the category in each row that transitions to a category in the column</vt:lpstr>
      <vt:lpstr>Compute transition sizes starting at 2020 using a Markov matrix with a 10-year time interval</vt:lpstr>
      <vt:lpstr>Compute transition sizes starting at 2020 using a Markov matrix with a 10-year time interval</vt:lpstr>
      <vt:lpstr>Compute transition sizes starting at 2020 using a Markov matrix with a 10-year time interval</vt:lpstr>
      <vt:lpstr>Compute transition sizes starting at 2020 using a Markov matrix with a 10-year time interval</vt:lpstr>
      <vt:lpstr>Compute transition sizes starting at 2020 using a Markov matrix with a 10-year time interval</vt:lpstr>
      <vt:lpstr>Compute transition sizes starting at 2020 using a Markov matrix with a 10-year time interval</vt:lpstr>
      <vt:lpstr>A student wrote:</vt:lpstr>
      <vt:lpstr>Flow versus Markov Extrapolation</vt:lpstr>
      <vt:lpstr>Both matrices are slower than the real suburban change</vt:lpstr>
    </vt:vector>
  </TitlesOfParts>
  <Company>Clark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GEOG260 and GEOG360 GIS &amp; Land Change Models</dc:title>
  <dc:creator>Robert Pontius</dc:creator>
  <cp:lastModifiedBy>Robert Pontius</cp:lastModifiedBy>
  <cp:revision>564</cp:revision>
  <dcterms:created xsi:type="dcterms:W3CDTF">2019-08-14T08:35:27Z</dcterms:created>
  <dcterms:modified xsi:type="dcterms:W3CDTF">2023-10-17T01:20:40Z</dcterms:modified>
</cp:coreProperties>
</file>